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7" r:id="rId2"/>
    <p:sldId id="261" r:id="rId3"/>
    <p:sldId id="296" r:id="rId4"/>
    <p:sldId id="295" r:id="rId5"/>
    <p:sldId id="294" r:id="rId6"/>
    <p:sldId id="263" r:id="rId7"/>
    <p:sldId id="264" r:id="rId8"/>
    <p:sldId id="265" r:id="rId9"/>
    <p:sldId id="262" r:id="rId10"/>
    <p:sldId id="266" r:id="rId11"/>
    <p:sldId id="267" r:id="rId12"/>
    <p:sldId id="268" r:id="rId13"/>
    <p:sldId id="270" r:id="rId14"/>
    <p:sldId id="272" r:id="rId15"/>
    <p:sldId id="284" r:id="rId16"/>
    <p:sldId id="273" r:id="rId17"/>
    <p:sldId id="274" r:id="rId18"/>
    <p:sldId id="275" r:id="rId19"/>
    <p:sldId id="276" r:id="rId20"/>
    <p:sldId id="291" r:id="rId21"/>
    <p:sldId id="292" r:id="rId22"/>
    <p:sldId id="278" r:id="rId23"/>
    <p:sldId id="279" r:id="rId24"/>
    <p:sldId id="285" r:id="rId25"/>
    <p:sldId id="286" r:id="rId26"/>
    <p:sldId id="287" r:id="rId27"/>
    <p:sldId id="288" r:id="rId28"/>
    <p:sldId id="289" r:id="rId29"/>
    <p:sldId id="29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47"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5105E-83ED-4DFF-B11C-2BC397BD247C}" type="datetimeFigureOut">
              <a:rPr lang="en-US" smtClean="0"/>
              <a:t>6/21/2016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C5755-EA80-4DC0-A118-0221009073CB}" type="slidenum">
              <a:rPr lang="en-US" smtClean="0"/>
              <a:t>‹#›</a:t>
            </a:fld>
            <a:endParaRPr lang="en-US"/>
          </a:p>
        </p:txBody>
      </p:sp>
    </p:spTree>
    <p:extLst>
      <p:ext uri="{BB962C8B-B14F-4D97-AF65-F5344CB8AC3E}">
        <p14:creationId xmlns:p14="http://schemas.microsoft.com/office/powerpoint/2010/main" val="2386954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A30EB63F-D9A2-4B0C-83FB-713BEB9B7DCC}" type="slidenum">
              <a:rPr lang="en-US" smtClean="0"/>
              <a:pPr/>
              <a:t>3</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82031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AACEDE9F-F5CB-492F-9181-BCD2C0E5E65C}" type="slidenum">
              <a:rPr lang="en-US" smtClean="0"/>
              <a:pPr/>
              <a:t>4</a:t>
            </a:fld>
            <a:endParaRPr lang="en-US"/>
          </a:p>
        </p:txBody>
      </p:sp>
      <p:sp>
        <p:nvSpPr>
          <p:cNvPr id="40963" name="Rectangle 1026"/>
          <p:cNvSpPr>
            <a:spLocks noGrp="1" noRot="1" noChangeAspect="1" noChangeArrowheads="1" noTextEdit="1"/>
          </p:cNvSpPr>
          <p:nvPr>
            <p:ph type="sldImg"/>
          </p:nvPr>
        </p:nvSpPr>
        <p:spPr>
          <a:ln/>
        </p:spPr>
      </p:sp>
      <p:sp>
        <p:nvSpPr>
          <p:cNvPr id="40964" name="Rectangle 1027"/>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437381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773342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p>
            <a:pPr>
              <a:defRPr/>
            </a:pPr>
            <a:fld id="{09D5DB83-F4FC-45C8-8568-1294986BC235}" type="slidenum">
              <a:rPr lang="en-US" smtClean="0"/>
              <a:pPr>
                <a:defRPr/>
              </a:pPr>
              <a:t>14</a:t>
            </a:fld>
            <a:endParaRPr lang="en-US"/>
          </a:p>
        </p:txBody>
      </p:sp>
    </p:spTree>
    <p:extLst>
      <p:ext uri="{BB962C8B-B14F-4D97-AF65-F5344CB8AC3E}">
        <p14:creationId xmlns:p14="http://schemas.microsoft.com/office/powerpoint/2010/main" val="3881748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Graph shows multi-dimensional scaling plots (similar to PCA plots) for all samples from all labs used in MBQC study.  The graph is for only one bioinformatics pipeline.  The different colors are for extraction kits.  Square shape is for DNA extracted at central lab.  </a:t>
            </a:r>
          </a:p>
          <a:p>
            <a:endParaRPr lang="en-US" altLang="en-US" dirty="0"/>
          </a:p>
          <a:p>
            <a:r>
              <a:rPr lang="en-US" altLang="en-US" dirty="0">
                <a:solidFill>
                  <a:srgbClr val="C00000"/>
                </a:solidFill>
                <a:latin typeface="Arial" charset="0"/>
                <a:cs typeface="Arial" charset="0"/>
              </a:rPr>
              <a:t>Overall, however, our data are consistent with kit manufacturer introducing systematic bias  </a:t>
            </a:r>
            <a:r>
              <a:rPr lang="en-US" altLang="en-US" dirty="0"/>
              <a:t>– e.g., Mo-Bio in red are all superimposed.  </a:t>
            </a:r>
          </a:p>
        </p:txBody>
      </p:sp>
      <p:sp>
        <p:nvSpPr>
          <p:cNvPr id="4" name="Slide Number Placeholder 3"/>
          <p:cNvSpPr>
            <a:spLocks noGrp="1"/>
          </p:cNvSpPr>
          <p:nvPr>
            <p:ph type="sldNum" sz="quarter" idx="5"/>
          </p:nvPr>
        </p:nvSpPr>
        <p:spPr/>
        <p:txBody>
          <a:bodyPr/>
          <a:lstStyle/>
          <a:p>
            <a:pPr>
              <a:defRPr/>
            </a:pPr>
            <a:fld id="{24BFFD3F-DEB4-4D98-A5D3-E2F722BB45D0}" type="slidenum">
              <a:rPr lang="en-US" smtClean="0"/>
              <a:pPr>
                <a:defRPr/>
              </a:pPr>
              <a:t>17</a:t>
            </a:fld>
            <a:endParaRPr lang="en-US"/>
          </a:p>
        </p:txBody>
      </p:sp>
    </p:spTree>
    <p:extLst>
      <p:ext uri="{BB962C8B-B14F-4D97-AF65-F5344CB8AC3E}">
        <p14:creationId xmlns:p14="http://schemas.microsoft.com/office/powerpoint/2010/main" val="3657850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DFFFDE3-A12E-452D-8C66-9AE6442316AE}" type="slidenum">
              <a:rPr lang="en-US" smtClean="0"/>
              <a:pPr/>
              <a:t>23</a:t>
            </a:fld>
            <a:endParaRPr lang="en-US"/>
          </a:p>
        </p:txBody>
      </p:sp>
    </p:spTree>
    <p:extLst>
      <p:ext uri="{BB962C8B-B14F-4D97-AF65-F5344CB8AC3E}">
        <p14:creationId xmlns:p14="http://schemas.microsoft.com/office/powerpoint/2010/main" val="148457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5C14E10-49D3-4B4B-B10C-2EED671A369B}" type="slidenum">
              <a:rPr lang="en-US" smtClean="0"/>
              <a:pPr>
                <a:defRPr/>
              </a:pPr>
              <a:t>25</a:t>
            </a:fld>
            <a:endParaRPr lang="en-US"/>
          </a:p>
        </p:txBody>
      </p:sp>
    </p:spTree>
    <p:extLst>
      <p:ext uri="{BB962C8B-B14F-4D97-AF65-F5344CB8AC3E}">
        <p14:creationId xmlns:p14="http://schemas.microsoft.com/office/powerpoint/2010/main" val="544850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B346639-E415-41BD-BB4E-0085BA32E2D5}" type="slidenum">
              <a:rPr lang="en-US" smtClean="0"/>
              <a:pPr/>
              <a:t>28</a:t>
            </a:fld>
            <a:endParaRPr lang="en-US"/>
          </a:p>
        </p:txBody>
      </p:sp>
    </p:spTree>
    <p:extLst>
      <p:ext uri="{BB962C8B-B14F-4D97-AF65-F5344CB8AC3E}">
        <p14:creationId xmlns:p14="http://schemas.microsoft.com/office/powerpoint/2010/main" val="2368773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1B432B1-7135-4F78-870F-D2AF82D9FD5A}" type="datetimeFigureOut">
              <a:rPr lang="en-US" smtClean="0"/>
              <a:t>6/21/2016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EF1987-58D7-4AF0-863B-A761481CDD3B}" type="slidenum">
              <a:rPr lang="en-US" smtClean="0"/>
              <a:t>‹#›</a:t>
            </a:fld>
            <a:endParaRPr lang="en-US"/>
          </a:p>
        </p:txBody>
      </p:sp>
    </p:spTree>
    <p:extLst>
      <p:ext uri="{BB962C8B-B14F-4D97-AF65-F5344CB8AC3E}">
        <p14:creationId xmlns:p14="http://schemas.microsoft.com/office/powerpoint/2010/main" val="3397035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B432B1-7135-4F78-870F-D2AF82D9FD5A}" type="datetimeFigureOut">
              <a:rPr lang="en-US" smtClean="0"/>
              <a:t>6/21/2016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EF1987-58D7-4AF0-863B-A761481CDD3B}" type="slidenum">
              <a:rPr lang="en-US" smtClean="0"/>
              <a:t>‹#›</a:t>
            </a:fld>
            <a:endParaRPr lang="en-US"/>
          </a:p>
        </p:txBody>
      </p:sp>
    </p:spTree>
    <p:extLst>
      <p:ext uri="{BB962C8B-B14F-4D97-AF65-F5344CB8AC3E}">
        <p14:creationId xmlns:p14="http://schemas.microsoft.com/office/powerpoint/2010/main" val="621858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B432B1-7135-4F78-870F-D2AF82D9FD5A}" type="datetimeFigureOut">
              <a:rPr lang="en-US" smtClean="0"/>
              <a:t>6/21/2016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EF1987-58D7-4AF0-863B-A761481CDD3B}" type="slidenum">
              <a:rPr lang="en-US" smtClean="0"/>
              <a:t>‹#›</a:t>
            </a:fld>
            <a:endParaRPr lang="en-US"/>
          </a:p>
        </p:txBody>
      </p:sp>
    </p:spTree>
    <p:extLst>
      <p:ext uri="{BB962C8B-B14F-4D97-AF65-F5344CB8AC3E}">
        <p14:creationId xmlns:p14="http://schemas.microsoft.com/office/powerpoint/2010/main" val="4150198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492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1371600"/>
          </a:xfrm>
        </p:spPr>
        <p:txBody>
          <a:bodyPr/>
          <a:lstStyle/>
          <a:p>
            <a:r>
              <a:rPr lang="en-US"/>
              <a:t>Click to edit Master title style</a:t>
            </a:r>
          </a:p>
        </p:txBody>
      </p:sp>
      <p:sp>
        <p:nvSpPr>
          <p:cNvPr id="3" name="Table Placeholder 2"/>
          <p:cNvSpPr>
            <a:spLocks noGrp="1"/>
          </p:cNvSpPr>
          <p:nvPr>
            <p:ph type="tbl" idx="1"/>
          </p:nvPr>
        </p:nvSpPr>
        <p:spPr>
          <a:xfrm>
            <a:off x="609600" y="1981200"/>
            <a:ext cx="10972800" cy="41148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23B1FBD-FDA2-410D-AEED-B56D32160987}" type="slidenum">
              <a:rPr lang="en-US"/>
              <a:pPr>
                <a:defRPr/>
              </a:pPr>
              <a:t>‹#›</a:t>
            </a:fld>
            <a:endParaRPr lang="en-US"/>
          </a:p>
        </p:txBody>
      </p:sp>
    </p:spTree>
    <p:extLst>
      <p:ext uri="{BB962C8B-B14F-4D97-AF65-F5344CB8AC3E}">
        <p14:creationId xmlns:p14="http://schemas.microsoft.com/office/powerpoint/2010/main" val="3689451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B432B1-7135-4F78-870F-D2AF82D9FD5A}" type="datetimeFigureOut">
              <a:rPr lang="en-US" smtClean="0"/>
              <a:t>6/21/2016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EF1987-58D7-4AF0-863B-A761481CDD3B}" type="slidenum">
              <a:rPr lang="en-US" smtClean="0"/>
              <a:t>‹#›</a:t>
            </a:fld>
            <a:endParaRPr lang="en-US"/>
          </a:p>
        </p:txBody>
      </p:sp>
    </p:spTree>
    <p:extLst>
      <p:ext uri="{BB962C8B-B14F-4D97-AF65-F5344CB8AC3E}">
        <p14:creationId xmlns:p14="http://schemas.microsoft.com/office/powerpoint/2010/main" val="2710159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1B432B1-7135-4F78-870F-D2AF82D9FD5A}" type="datetimeFigureOut">
              <a:rPr lang="en-US" smtClean="0"/>
              <a:t>6/21/2016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EF1987-58D7-4AF0-863B-A761481CDD3B}" type="slidenum">
              <a:rPr lang="en-US" smtClean="0"/>
              <a:t>‹#›</a:t>
            </a:fld>
            <a:endParaRPr lang="en-US"/>
          </a:p>
        </p:txBody>
      </p:sp>
    </p:spTree>
    <p:extLst>
      <p:ext uri="{BB962C8B-B14F-4D97-AF65-F5344CB8AC3E}">
        <p14:creationId xmlns:p14="http://schemas.microsoft.com/office/powerpoint/2010/main" val="4196350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1B432B1-7135-4F78-870F-D2AF82D9FD5A}" type="datetimeFigureOut">
              <a:rPr lang="en-US" smtClean="0"/>
              <a:t>6/21/2016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EF1987-58D7-4AF0-863B-A761481CDD3B}" type="slidenum">
              <a:rPr lang="en-US" smtClean="0"/>
              <a:t>‹#›</a:t>
            </a:fld>
            <a:endParaRPr lang="en-US"/>
          </a:p>
        </p:txBody>
      </p:sp>
    </p:spTree>
    <p:extLst>
      <p:ext uri="{BB962C8B-B14F-4D97-AF65-F5344CB8AC3E}">
        <p14:creationId xmlns:p14="http://schemas.microsoft.com/office/powerpoint/2010/main" val="314899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1B432B1-7135-4F78-870F-D2AF82D9FD5A}" type="datetimeFigureOut">
              <a:rPr lang="en-US" smtClean="0"/>
              <a:t>6/21/2016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EF1987-58D7-4AF0-863B-A761481CDD3B}" type="slidenum">
              <a:rPr lang="en-US" smtClean="0"/>
              <a:t>‹#›</a:t>
            </a:fld>
            <a:endParaRPr lang="en-US"/>
          </a:p>
        </p:txBody>
      </p:sp>
    </p:spTree>
    <p:extLst>
      <p:ext uri="{BB962C8B-B14F-4D97-AF65-F5344CB8AC3E}">
        <p14:creationId xmlns:p14="http://schemas.microsoft.com/office/powerpoint/2010/main" val="9271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B432B1-7135-4F78-870F-D2AF82D9FD5A}" type="datetimeFigureOut">
              <a:rPr lang="en-US" smtClean="0"/>
              <a:t>6/21/2016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EF1987-58D7-4AF0-863B-A761481CDD3B}" type="slidenum">
              <a:rPr lang="en-US" smtClean="0"/>
              <a:t>‹#›</a:t>
            </a:fld>
            <a:endParaRPr lang="en-US"/>
          </a:p>
        </p:txBody>
      </p:sp>
    </p:spTree>
    <p:extLst>
      <p:ext uri="{BB962C8B-B14F-4D97-AF65-F5344CB8AC3E}">
        <p14:creationId xmlns:p14="http://schemas.microsoft.com/office/powerpoint/2010/main" val="327223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B432B1-7135-4F78-870F-D2AF82D9FD5A}" type="datetimeFigureOut">
              <a:rPr lang="en-US" smtClean="0"/>
              <a:t>6/21/2016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EF1987-58D7-4AF0-863B-A761481CDD3B}" type="slidenum">
              <a:rPr lang="en-US" smtClean="0"/>
              <a:t>‹#›</a:t>
            </a:fld>
            <a:endParaRPr lang="en-US"/>
          </a:p>
        </p:txBody>
      </p:sp>
    </p:spTree>
    <p:extLst>
      <p:ext uri="{BB962C8B-B14F-4D97-AF65-F5344CB8AC3E}">
        <p14:creationId xmlns:p14="http://schemas.microsoft.com/office/powerpoint/2010/main" val="810142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1B432B1-7135-4F78-870F-D2AF82D9FD5A}" type="datetimeFigureOut">
              <a:rPr lang="en-US" smtClean="0"/>
              <a:t>6/21/2016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EF1987-58D7-4AF0-863B-A761481CDD3B}" type="slidenum">
              <a:rPr lang="en-US" smtClean="0"/>
              <a:t>‹#›</a:t>
            </a:fld>
            <a:endParaRPr lang="en-US"/>
          </a:p>
        </p:txBody>
      </p:sp>
    </p:spTree>
    <p:extLst>
      <p:ext uri="{BB962C8B-B14F-4D97-AF65-F5344CB8AC3E}">
        <p14:creationId xmlns:p14="http://schemas.microsoft.com/office/powerpoint/2010/main" val="1395316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1B432B1-7135-4F78-870F-D2AF82D9FD5A}" type="datetimeFigureOut">
              <a:rPr lang="en-US" smtClean="0"/>
              <a:t>6/21/2016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EF1987-58D7-4AF0-863B-A761481CDD3B}" type="slidenum">
              <a:rPr lang="en-US" smtClean="0"/>
              <a:t>‹#›</a:t>
            </a:fld>
            <a:endParaRPr lang="en-US"/>
          </a:p>
        </p:txBody>
      </p:sp>
    </p:spTree>
    <p:extLst>
      <p:ext uri="{BB962C8B-B14F-4D97-AF65-F5344CB8AC3E}">
        <p14:creationId xmlns:p14="http://schemas.microsoft.com/office/powerpoint/2010/main" val="810690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432B1-7135-4F78-870F-D2AF82D9FD5A}" type="datetimeFigureOut">
              <a:rPr lang="en-US" smtClean="0"/>
              <a:t>6/21/2016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EF1987-58D7-4AF0-863B-A761481CDD3B}" type="slidenum">
              <a:rPr lang="en-US" smtClean="0"/>
              <a:t>‹#›</a:t>
            </a:fld>
            <a:endParaRPr lang="en-US"/>
          </a:p>
        </p:txBody>
      </p:sp>
    </p:spTree>
    <p:extLst>
      <p:ext uri="{BB962C8B-B14F-4D97-AF65-F5344CB8AC3E}">
        <p14:creationId xmlns:p14="http://schemas.microsoft.com/office/powerpoint/2010/main" val="2801081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mbqc.webs.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jpeg"/><Relationship Id="rId3" Type="http://schemas.openxmlformats.org/officeDocument/2006/relationships/image" Target="../media/image30.png"/><Relationship Id="rId7" Type="http://schemas.openxmlformats.org/officeDocument/2006/relationships/image" Target="../media/image34.jpeg"/><Relationship Id="rId12" Type="http://schemas.openxmlformats.org/officeDocument/2006/relationships/image" Target="../media/image3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jpeg"/><Relationship Id="rId5" Type="http://schemas.openxmlformats.org/officeDocument/2006/relationships/image" Target="../media/image32.png"/><Relationship Id="rId10" Type="http://schemas.openxmlformats.org/officeDocument/2006/relationships/image" Target="../media/image37.jpeg"/><Relationship Id="rId4" Type="http://schemas.openxmlformats.org/officeDocument/2006/relationships/image" Target="../media/image31.png"/><Relationship Id="rId9" Type="http://schemas.openxmlformats.org/officeDocument/2006/relationships/image" Target="../media/image36.jpeg"/><Relationship Id="rId1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www.genome.gov/images/feature_images/nr_hmp.jpg" TargetMode="External"/><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1.png"/><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12234" y="3530600"/>
            <a:ext cx="10663767" cy="2899217"/>
          </a:xfrm>
          <a:prstGeom prst="rect">
            <a:avLst/>
          </a:prstGeom>
        </p:spPr>
        <p:txBody>
          <a:bodyPr lIns="91404" tIns="45701" rIns="91404" bIns="45701">
            <a:spAutoFit/>
          </a:bodyPr>
          <a:lstStyle/>
          <a:p>
            <a:pPr marL="607469" indent="-607469" algn="ctr">
              <a:spcBef>
                <a:spcPct val="20000"/>
              </a:spcBef>
            </a:pPr>
            <a:r>
              <a:rPr lang="en-US" sz="4800" b="1" dirty="0">
                <a:effectLst>
                  <a:outerShdw blurRad="38100" dist="38100" dir="2700000" algn="tl">
                    <a:srgbClr val="C0C0C0"/>
                  </a:outerShdw>
                </a:effectLst>
                <a:cs typeface="Arial" charset="0"/>
              </a:rPr>
              <a:t>Dr. Anthony Fodor</a:t>
            </a:r>
          </a:p>
          <a:p>
            <a:pPr marL="607469" indent="-607469" algn="ctr">
              <a:spcBef>
                <a:spcPct val="20000"/>
              </a:spcBef>
            </a:pPr>
            <a:r>
              <a:rPr lang="en-US" sz="2400" b="1" dirty="0">
                <a:effectLst>
                  <a:outerShdw blurRad="38100" dist="38100" dir="2700000" algn="tl">
                    <a:srgbClr val="C0C0C0"/>
                  </a:outerShdw>
                </a:effectLst>
                <a:cs typeface="Arial" charset="0"/>
              </a:rPr>
              <a:t>Associate Professor</a:t>
            </a:r>
          </a:p>
          <a:p>
            <a:pPr marL="607469" indent="-607469" algn="ctr">
              <a:spcBef>
                <a:spcPct val="20000"/>
              </a:spcBef>
            </a:pPr>
            <a:r>
              <a:rPr lang="en-US" sz="2400" b="1" dirty="0">
                <a:effectLst>
                  <a:outerShdw blurRad="38100" dist="38100" dir="2700000" algn="tl">
                    <a:srgbClr val="C0C0C0"/>
                  </a:outerShdw>
                </a:effectLst>
                <a:cs typeface="Arial" charset="0"/>
              </a:rPr>
              <a:t>Department of Bioinformatics</a:t>
            </a:r>
          </a:p>
          <a:p>
            <a:pPr marL="607469" indent="-607469" algn="ctr">
              <a:spcBef>
                <a:spcPct val="20000"/>
              </a:spcBef>
            </a:pPr>
            <a:r>
              <a:rPr lang="en-US" sz="2400" b="1" dirty="0">
                <a:effectLst>
                  <a:outerShdw blurRad="38100" dist="38100" dir="2700000" algn="tl">
                    <a:srgbClr val="C0C0C0"/>
                  </a:outerShdw>
                </a:effectLst>
                <a:cs typeface="Arial" charset="0"/>
              </a:rPr>
              <a:t>The University of North Carolina at Charlotte</a:t>
            </a:r>
          </a:p>
          <a:p>
            <a:pPr marL="607469" indent="-607469" algn="ctr">
              <a:spcBef>
                <a:spcPct val="20000"/>
              </a:spcBef>
            </a:pPr>
            <a:endParaRPr lang="en-US" sz="4000" b="1" dirty="0">
              <a:effectLst>
                <a:outerShdw blurRad="38100" dist="38100" dir="2700000" algn="tl">
                  <a:srgbClr val="C0C0C0"/>
                </a:outerShdw>
              </a:effectLst>
              <a:cs typeface="Arial" charset="0"/>
            </a:endParaRPr>
          </a:p>
        </p:txBody>
      </p:sp>
      <p:sp>
        <p:nvSpPr>
          <p:cNvPr id="4" name="TextBox 3"/>
          <p:cNvSpPr txBox="1"/>
          <p:nvPr/>
        </p:nvSpPr>
        <p:spPr>
          <a:xfrm flipH="1">
            <a:off x="801664" y="1288304"/>
            <a:ext cx="13528110" cy="107721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Reproducibility and measurement precision in microbiome       </a:t>
            </a:r>
          </a:p>
          <a:p>
            <a:r>
              <a:rPr lang="en-US" sz="3200" dirty="0">
                <a:latin typeface="Arial" panose="020B0604020202020204" pitchFamily="34" charset="0"/>
                <a:cs typeface="Arial" panose="020B0604020202020204" pitchFamily="34" charset="0"/>
              </a:rPr>
              <a:t>       studies that use next-generation sequencing</a:t>
            </a:r>
          </a:p>
        </p:txBody>
      </p:sp>
    </p:spTree>
    <p:extLst>
      <p:ext uri="{BB962C8B-B14F-4D97-AF65-F5344CB8AC3E}">
        <p14:creationId xmlns:p14="http://schemas.microsoft.com/office/powerpoint/2010/main" val="4207953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0846" y="0"/>
            <a:ext cx="5491022" cy="6418852"/>
          </a:xfrm>
          <a:prstGeom prst="rect">
            <a:avLst/>
          </a:prstGeom>
        </p:spPr>
      </p:pic>
      <p:pic>
        <p:nvPicPr>
          <p:cNvPr id="3" name="Picture 2"/>
          <p:cNvPicPr>
            <a:picLocks noChangeAspect="1"/>
          </p:cNvPicPr>
          <p:nvPr/>
        </p:nvPicPr>
        <p:blipFill>
          <a:blip r:embed="rId3"/>
          <a:stretch>
            <a:fillRect/>
          </a:stretch>
        </p:blipFill>
        <p:spPr>
          <a:xfrm>
            <a:off x="5877513" y="226577"/>
            <a:ext cx="5709064" cy="837217"/>
          </a:xfrm>
          <a:prstGeom prst="rect">
            <a:avLst/>
          </a:prstGeom>
        </p:spPr>
      </p:pic>
      <p:sp>
        <p:nvSpPr>
          <p:cNvPr id="4" name="TextBox 3"/>
          <p:cNvSpPr txBox="1"/>
          <p:nvPr/>
        </p:nvSpPr>
        <p:spPr>
          <a:xfrm flipH="1">
            <a:off x="6183472" y="1290181"/>
            <a:ext cx="564109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Initial analysis: 503 metadata variables </a:t>
            </a:r>
          </a:p>
        </p:txBody>
      </p:sp>
      <p:cxnSp>
        <p:nvCxnSpPr>
          <p:cNvPr id="6" name="Straight Arrow Connector 5"/>
          <p:cNvCxnSpPr/>
          <p:nvPr/>
        </p:nvCxnSpPr>
        <p:spPr>
          <a:xfrm>
            <a:off x="8273441" y="1628384"/>
            <a:ext cx="0" cy="632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858002" y="2254686"/>
            <a:ext cx="285206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69 significant at 10% FDR</a:t>
            </a:r>
          </a:p>
        </p:txBody>
      </p:sp>
      <p:sp>
        <p:nvSpPr>
          <p:cNvPr id="8" name="TextBox 7"/>
          <p:cNvSpPr txBox="1"/>
          <p:nvPr/>
        </p:nvSpPr>
        <p:spPr>
          <a:xfrm>
            <a:off x="6559466" y="2757814"/>
            <a:ext cx="382668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26 have analog in replication cohort</a:t>
            </a:r>
          </a:p>
        </p:txBody>
      </p:sp>
      <p:sp>
        <p:nvSpPr>
          <p:cNvPr id="9" name="TextBox 8"/>
          <p:cNvSpPr txBox="1"/>
          <p:nvPr/>
        </p:nvSpPr>
        <p:spPr>
          <a:xfrm>
            <a:off x="6536502" y="3166997"/>
            <a:ext cx="5252400"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24 of these are significant </a:t>
            </a:r>
          </a:p>
          <a:p>
            <a:r>
              <a:rPr lang="en-US" dirty="0">
                <a:latin typeface="Arial" panose="020B0604020202020204" pitchFamily="34" charset="0"/>
                <a:cs typeface="Arial" panose="020B0604020202020204" pitchFamily="34" charset="0"/>
              </a:rPr>
              <a:t>(but effect sizes in replicate cohort drop to &lt;&lt; .01)</a:t>
            </a:r>
          </a:p>
        </p:txBody>
      </p:sp>
      <p:sp>
        <p:nvSpPr>
          <p:cNvPr id="11" name="TextBox 10"/>
          <p:cNvSpPr txBox="1"/>
          <p:nvPr/>
        </p:nvSpPr>
        <p:spPr>
          <a:xfrm>
            <a:off x="6394538" y="4434214"/>
            <a:ext cx="4564070"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Power estimates suggests &gt; 1600 subjects</a:t>
            </a:r>
          </a:p>
          <a:p>
            <a:r>
              <a:rPr lang="en-US" dirty="0">
                <a:latin typeface="Arial" panose="020B0604020202020204" pitchFamily="34" charset="0"/>
                <a:cs typeface="Arial" panose="020B0604020202020204" pitchFamily="34" charset="0"/>
              </a:rPr>
              <a:t>needed to power BMI study…</a:t>
            </a:r>
          </a:p>
        </p:txBody>
      </p:sp>
    </p:spTree>
    <p:extLst>
      <p:ext uri="{BB962C8B-B14F-4D97-AF65-F5344CB8AC3E}">
        <p14:creationId xmlns:p14="http://schemas.microsoft.com/office/powerpoint/2010/main" val="712709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6197" y="46876"/>
            <a:ext cx="8992398" cy="461665"/>
          </a:xfrm>
          <a:prstGeom prst="rect">
            <a:avLst/>
          </a:prstGeom>
          <a:noFill/>
        </p:spPr>
        <p:txBody>
          <a:bodyPr wrap="none" rtlCol="0">
            <a:spAutoFit/>
          </a:bodyPr>
          <a:lstStyle/>
          <a:p>
            <a:r>
              <a:rPr lang="en-US" sz="2400" dirty="0">
                <a:solidFill>
                  <a:srgbClr val="FF0000"/>
                </a:solidFill>
                <a:latin typeface="Arial" panose="020B0604020202020204" pitchFamily="34" charset="0"/>
                <a:cs typeface="Arial" panose="020B0604020202020204" pitchFamily="34" charset="0"/>
              </a:rPr>
              <a:t>Effect sizes can be more robust in comparing case and control…</a:t>
            </a:r>
          </a:p>
        </p:txBody>
      </p:sp>
      <p:pic>
        <p:nvPicPr>
          <p:cNvPr id="4" name="Picture 3"/>
          <p:cNvPicPr>
            <a:picLocks noChangeAspect="1"/>
          </p:cNvPicPr>
          <p:nvPr/>
        </p:nvPicPr>
        <p:blipFill>
          <a:blip r:embed="rId2"/>
          <a:stretch>
            <a:fillRect/>
          </a:stretch>
        </p:blipFill>
        <p:spPr>
          <a:xfrm>
            <a:off x="369650" y="575133"/>
            <a:ext cx="5834638" cy="2686876"/>
          </a:xfrm>
          <a:prstGeom prst="rect">
            <a:avLst/>
          </a:prstGeom>
        </p:spPr>
      </p:pic>
      <p:sp>
        <p:nvSpPr>
          <p:cNvPr id="5" name="TextBox 4"/>
          <p:cNvSpPr txBox="1"/>
          <p:nvPr/>
        </p:nvSpPr>
        <p:spPr>
          <a:xfrm>
            <a:off x="6465651" y="1329124"/>
            <a:ext cx="5012988"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Association of </a:t>
            </a:r>
            <a:r>
              <a:rPr lang="en-US" i="1" dirty="0">
                <a:latin typeface="Arial" panose="020B0604020202020204" pitchFamily="34" charset="0"/>
                <a:cs typeface="Arial" panose="020B0604020202020204" pitchFamily="34" charset="0"/>
              </a:rPr>
              <a:t>E. Coli </a:t>
            </a:r>
            <a:r>
              <a:rPr lang="en-US" dirty="0">
                <a:latin typeface="Arial" panose="020B0604020202020204" pitchFamily="34" charset="0"/>
                <a:cs typeface="Arial" panose="020B0604020202020204" pitchFamily="34" charset="0"/>
              </a:rPr>
              <a:t>with CRC – </a:t>
            </a:r>
          </a:p>
          <a:p>
            <a:r>
              <a:rPr lang="en-US" dirty="0">
                <a:latin typeface="Arial" panose="020B0604020202020204" pitchFamily="34" charset="0"/>
                <a:cs typeface="Arial" panose="020B0604020202020204" pitchFamily="34" charset="0"/>
              </a:rPr>
              <a:t>odds ratio of ~</a:t>
            </a:r>
            <a:r>
              <a:rPr lang="en-US" dirty="0">
                <a:solidFill>
                  <a:srgbClr val="FF0000"/>
                </a:solidFill>
                <a:latin typeface="Arial" panose="020B0604020202020204" pitchFamily="34" charset="0"/>
                <a:cs typeface="Arial" panose="020B0604020202020204" pitchFamily="34" charset="0"/>
              </a:rPr>
              <a:t>3.2</a:t>
            </a:r>
            <a:r>
              <a:rPr lang="en-US" dirty="0">
                <a:latin typeface="Arial" panose="020B0604020202020204" pitchFamily="34" charset="0"/>
                <a:cs typeface="Arial" panose="020B0604020202020204" pitchFamily="34" charset="0"/>
              </a:rPr>
              <a:t> (although we didn’t report it as such….) </a:t>
            </a:r>
          </a:p>
        </p:txBody>
      </p:sp>
      <p:cxnSp>
        <p:nvCxnSpPr>
          <p:cNvPr id="7" name="Straight Connector 6"/>
          <p:cNvCxnSpPr/>
          <p:nvPr/>
        </p:nvCxnSpPr>
        <p:spPr>
          <a:xfrm>
            <a:off x="447472" y="3527898"/>
            <a:ext cx="11083047"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576197" y="3560323"/>
            <a:ext cx="5006503" cy="3134625"/>
          </a:xfrm>
          <a:prstGeom prst="rect">
            <a:avLst/>
          </a:prstGeom>
        </p:spPr>
      </p:pic>
      <p:sp>
        <p:nvSpPr>
          <p:cNvPr id="9" name="TextBox 8"/>
          <p:cNvSpPr txBox="1"/>
          <p:nvPr/>
        </p:nvSpPr>
        <p:spPr>
          <a:xfrm>
            <a:off x="6293798" y="4354425"/>
            <a:ext cx="5012988"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Top hits associated with colorectal adenomas with effect sizes of ~</a:t>
            </a:r>
            <a:r>
              <a:rPr lang="en-US" dirty="0">
                <a:solidFill>
                  <a:srgbClr val="FF0000"/>
                </a:solidFill>
                <a:latin typeface="Arial" panose="020B0604020202020204" pitchFamily="34" charset="0"/>
                <a:cs typeface="Arial" panose="020B0604020202020204" pitchFamily="34" charset="0"/>
              </a:rPr>
              <a:t>1.0 – 2.0</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(although we didn’t report them as such….) </a:t>
            </a:r>
          </a:p>
        </p:txBody>
      </p:sp>
    </p:spTree>
    <p:extLst>
      <p:ext uri="{BB962C8B-B14F-4D97-AF65-F5344CB8AC3E}">
        <p14:creationId xmlns:p14="http://schemas.microsoft.com/office/powerpoint/2010/main" val="4074817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1428" y="2461361"/>
            <a:ext cx="8565165" cy="954107"/>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How large are associations with health and disease?</a:t>
            </a:r>
          </a:p>
          <a:p>
            <a:r>
              <a:rPr lang="en-US" sz="2800" dirty="0">
                <a:latin typeface="Arial" panose="020B0604020202020204" pitchFamily="34" charset="0"/>
                <a:cs typeface="Arial" panose="020B0604020202020204" pitchFamily="34" charset="0"/>
              </a:rPr>
              <a:t>How accurate are our measurements?</a:t>
            </a:r>
          </a:p>
        </p:txBody>
      </p:sp>
    </p:spTree>
    <p:extLst>
      <p:ext uri="{BB962C8B-B14F-4D97-AF65-F5344CB8AC3E}">
        <p14:creationId xmlns:p14="http://schemas.microsoft.com/office/powerpoint/2010/main" val="1082642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9408" y="427511"/>
            <a:ext cx="8077852" cy="3539430"/>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Sources of Bias:</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	Extraction methods -  Getting the DNA</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	PCR – amplifying the 16S gene</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	Sequencing </a:t>
            </a:r>
          </a:p>
        </p:txBody>
      </p:sp>
      <p:sp>
        <p:nvSpPr>
          <p:cNvPr id="3" name="TextBox 2"/>
          <p:cNvSpPr txBox="1"/>
          <p:nvPr/>
        </p:nvSpPr>
        <p:spPr>
          <a:xfrm>
            <a:off x="1258783" y="4631376"/>
            <a:ext cx="8725466" cy="830997"/>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All of these can make contributions to irreproducibility </a:t>
            </a:r>
          </a:p>
          <a:p>
            <a:r>
              <a:rPr lang="en-US" sz="2400" dirty="0">
                <a:latin typeface="Arial" panose="020B0604020202020204" pitchFamily="34" charset="0"/>
                <a:cs typeface="Arial" panose="020B0604020202020204" pitchFamily="34" charset="0"/>
              </a:rPr>
              <a:t>but </a:t>
            </a:r>
            <a:r>
              <a:rPr lang="en-US" sz="2400" dirty="0">
                <a:solidFill>
                  <a:srgbClr val="FF0000"/>
                </a:solidFill>
                <a:latin typeface="Arial" panose="020B0604020202020204" pitchFamily="34" charset="0"/>
                <a:cs typeface="Arial" panose="020B0604020202020204" pitchFamily="34" charset="0"/>
              </a:rPr>
              <a:t>extraction</a:t>
            </a:r>
            <a:r>
              <a:rPr lang="en-US" sz="2400" dirty="0">
                <a:latin typeface="Arial" panose="020B0604020202020204" pitchFamily="34" charset="0"/>
                <a:cs typeface="Arial" panose="020B0604020202020204" pitchFamily="34" charset="0"/>
              </a:rPr>
              <a:t> methods appear to make the largest contribution</a:t>
            </a:r>
          </a:p>
        </p:txBody>
      </p:sp>
    </p:spTree>
    <p:extLst>
      <p:ext uri="{BB962C8B-B14F-4D97-AF65-F5344CB8AC3E}">
        <p14:creationId xmlns:p14="http://schemas.microsoft.com/office/powerpoint/2010/main" val="4278774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4772" t="25461" r="53934" b="24237"/>
          <a:stretch>
            <a:fillRect/>
          </a:stretch>
        </p:blipFill>
        <p:spPr>
          <a:xfrm>
            <a:off x="2727326" y="304801"/>
            <a:ext cx="6416675" cy="6346825"/>
          </a:xfrm>
          <a:noFill/>
        </p:spPr>
      </p:pic>
      <p:sp>
        <p:nvSpPr>
          <p:cNvPr id="18435" name="Rectangle 5"/>
          <p:cNvSpPr>
            <a:spLocks noChangeArrowheads="1"/>
          </p:cNvSpPr>
          <p:nvPr/>
        </p:nvSpPr>
        <p:spPr bwMode="auto">
          <a:xfrm>
            <a:off x="6745289" y="455614"/>
            <a:ext cx="2535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b="1" u="sng">
                <a:solidFill>
                  <a:srgbClr val="C00000"/>
                </a:solidFill>
                <a:hlinkClick r:id="rId4"/>
              </a:rPr>
              <a:t>http://www.mbqc.org/</a:t>
            </a:r>
            <a:endParaRPr lang="en-US" altLang="en-US" b="1">
              <a:solidFill>
                <a:srgbClr val="C00000"/>
              </a:solidFill>
            </a:endParaRPr>
          </a:p>
        </p:txBody>
      </p:sp>
    </p:spTree>
    <p:extLst>
      <p:ext uri="{BB962C8B-B14F-4D97-AF65-F5344CB8AC3E}">
        <p14:creationId xmlns:p14="http://schemas.microsoft.com/office/powerpoint/2010/main" val="606384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905000" y="152400"/>
            <a:ext cx="8229600" cy="1143000"/>
          </a:xfrm>
        </p:spPr>
        <p:txBody>
          <a:bodyPr/>
          <a:lstStyle/>
          <a:p>
            <a:r>
              <a:rPr lang="en-US" altLang="en-US" sz="3600">
                <a:solidFill>
                  <a:srgbClr val="C00000"/>
                </a:solidFill>
                <a:latin typeface="Arial" charset="0"/>
                <a:cs typeface="Arial" charset="0"/>
              </a:rPr>
              <a:t>Participating laboratories</a:t>
            </a:r>
            <a:endParaRPr lang="en-US" altLang="en-US" sz="3600">
              <a:cs typeface="Arial" charset="0"/>
            </a:endParaRPr>
          </a:p>
        </p:txBody>
      </p:sp>
      <p:graphicFrame>
        <p:nvGraphicFramePr>
          <p:cNvPr id="3" name="Content Placeholder 2"/>
          <p:cNvGraphicFramePr>
            <a:graphicFrameLocks noGrp="1"/>
          </p:cNvGraphicFramePr>
          <p:nvPr>
            <p:ph idx="1"/>
          </p:nvPr>
        </p:nvGraphicFramePr>
        <p:xfrm>
          <a:off x="2057401" y="1171575"/>
          <a:ext cx="7929563" cy="5067304"/>
        </p:xfrm>
        <a:graphic>
          <a:graphicData uri="http://schemas.openxmlformats.org/drawingml/2006/table">
            <a:tbl>
              <a:tblPr/>
              <a:tblGrid>
                <a:gridCol w="1071563">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1676400">
                  <a:extLst>
                    <a:ext uri="{9D8B030D-6E8A-4147-A177-3AD203B41FA5}">
                      <a16:colId xmlns:a16="http://schemas.microsoft.com/office/drawing/2014/main" val="20003"/>
                    </a:ext>
                  </a:extLst>
                </a:gridCol>
              </a:tblGrid>
              <a:tr h="252352">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itchFamily="34" charset="0"/>
                          <a:ea typeface="MS PGothic" pitchFamily="34" charset="-128"/>
                          <a:cs typeface="Arial" pitchFamily="34" charset="0"/>
                        </a:rPr>
                        <a:t>Name</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Calibri" pitchFamily="34" charset="0"/>
                          <a:ea typeface="MS PGothic" pitchFamily="34" charset="-128"/>
                          <a:cs typeface="Arial" pitchFamily="34" charset="0"/>
                        </a:rPr>
                        <a:t>Affiliation</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itchFamily="34" charset="0"/>
                          <a:ea typeface="MS PGothic" pitchFamily="34" charset="-128"/>
                          <a:cs typeface="Arial" pitchFamily="34" charset="0"/>
                        </a:rPr>
                        <a:t>Handling</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Calibri" pitchFamily="34" charset="0"/>
                          <a:ea typeface="MS PGothic" pitchFamily="34" charset="-128"/>
                          <a:cs typeface="Arial" pitchFamily="34" charset="0"/>
                        </a:rPr>
                        <a:t>Bioinformatics</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292029">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Allen-Vercoe</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University of Guelph</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X</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 </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21314">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Burk</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Albert Einstein College of Medicine</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X</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X</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2"/>
                  </a:ext>
                </a:extLst>
              </a:tr>
              <a:tr h="221314">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Bushman</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pitchFamily="34" charset="0"/>
                          <a:ea typeface="MS PGothic" pitchFamily="34" charset="-128"/>
                          <a:cs typeface="Arial" pitchFamily="34" charset="0"/>
                        </a:rPr>
                        <a:t>University of Pennsylvania</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X</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 </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21314">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Caporaso</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pitchFamily="34" charset="0"/>
                          <a:ea typeface="MS PGothic" pitchFamily="34" charset="-128"/>
                          <a:cs typeface="Arial" pitchFamily="34" charset="0"/>
                        </a:rPr>
                        <a:t>Northern Arizona University</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 </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X</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4"/>
                  </a:ext>
                </a:extLst>
              </a:tr>
              <a:tr h="221314">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Chia</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Mayo Clinic</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 </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X</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21314">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Flores</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Division of Cancer Prevention, NCI</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pitchFamily="34" charset="0"/>
                          <a:ea typeface="MS PGothic" pitchFamily="34" charset="-128"/>
                          <a:cs typeface="Arial" pitchFamily="34" charset="0"/>
                        </a:rPr>
                        <a:t>X</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 </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6"/>
                  </a:ext>
                </a:extLst>
              </a:tr>
              <a:tr h="221314">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Gevers</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Broad Institute</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pitchFamily="34" charset="0"/>
                          <a:ea typeface="MS PGothic" pitchFamily="34" charset="-128"/>
                          <a:cs typeface="Arial" pitchFamily="34" charset="0"/>
                        </a:rPr>
                        <a:t>X</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 </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92029">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Gloor</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University of Western Ontario</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pitchFamily="34" charset="0"/>
                          <a:ea typeface="MS PGothic" pitchFamily="34" charset="-128"/>
                          <a:cs typeface="Arial" pitchFamily="34" charset="0"/>
                        </a:rPr>
                        <a:t> X </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X</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8"/>
                  </a:ext>
                </a:extLst>
              </a:tr>
              <a:tr h="221314">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Goodman</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pitchFamily="34" charset="0"/>
                          <a:ea typeface="MS PGothic" pitchFamily="34" charset="-128"/>
                          <a:cs typeface="Arial" pitchFamily="34" charset="0"/>
                        </a:rPr>
                        <a:t>Yale</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X</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 </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92029">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Huttenhower</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Harvard School of Public Health</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 </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X</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10"/>
                  </a:ext>
                </a:extLst>
              </a:tr>
              <a:tr h="221314">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Knight</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University of California, San Diego</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X</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X</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292029">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Littman</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New York University</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X</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 </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12"/>
                  </a:ext>
                </a:extLst>
              </a:tr>
              <a:tr h="221314">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Mills</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University of California, Davis</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X</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 </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r h="221314">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Petrosino</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Baylor College of Medicine</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X</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X</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14"/>
                  </a:ext>
                </a:extLst>
              </a:tr>
              <a:tr h="221314">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Ravel</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University of Maryland</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X</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X</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5"/>
                  </a:ext>
                </a:extLst>
              </a:tr>
              <a:tr h="221314">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Schloss</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University of Michigan</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X</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 </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16"/>
                  </a:ext>
                </a:extLst>
              </a:tr>
              <a:tr h="241243">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Shanks</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Environmental Protection Agency</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X</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 </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7"/>
                  </a:ext>
                </a:extLst>
              </a:tr>
              <a:tr h="221314">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Turnbaugh</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Univeristy of California, San Francisco</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X</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 </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18"/>
                  </a:ext>
                </a:extLst>
              </a:tr>
              <a:tr h="236482">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Yeager/Yu</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Division of Cancer Epidemiology and Genetics, NCI</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X</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itchFamily="34" charset="0"/>
                          <a:ea typeface="MS PGothic" pitchFamily="34" charset="-128"/>
                          <a:cs typeface="Arial" pitchFamily="34" charset="0"/>
                        </a:rPr>
                        <a:t>X</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9"/>
                  </a:ext>
                </a:extLst>
              </a:tr>
              <a:tr h="292029">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pitchFamily="34" charset="0"/>
                          <a:ea typeface="MS PGothic" pitchFamily="34" charset="-128"/>
                          <a:cs typeface="Arial" pitchFamily="34" charset="0"/>
                        </a:rPr>
                        <a:t> </a:t>
                      </a:r>
                    </a:p>
                  </a:txBody>
                  <a:tcPr marL="7954" marR="7954" marT="7954"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Calibri" pitchFamily="34" charset="0"/>
                          <a:ea typeface="MS PGothic" pitchFamily="34" charset="-128"/>
                          <a:cs typeface="Arial" pitchFamily="34" charset="0"/>
                        </a:rPr>
                        <a:t> </a:t>
                      </a:r>
                      <a:r>
                        <a:rPr kumimoji="0" lang="en-US" altLang="en-US" sz="1400" b="1" i="0" u="none" strike="noStrike" cap="none" normalizeH="0" baseline="0" dirty="0">
                          <a:ln>
                            <a:noFill/>
                          </a:ln>
                          <a:solidFill>
                            <a:srgbClr val="C00000"/>
                          </a:solidFill>
                          <a:effectLst/>
                          <a:latin typeface="Calibri" pitchFamily="34" charset="0"/>
                          <a:ea typeface="MS PGothic" pitchFamily="34" charset="-128"/>
                          <a:cs typeface="Arial" pitchFamily="34" charset="0"/>
                        </a:rPr>
                        <a:t>Total</a:t>
                      </a:r>
                      <a:endParaRPr kumimoji="0" lang="en-US" altLang="en-US" sz="1400" b="0" i="0" u="none" strike="noStrike" cap="none" normalizeH="0" baseline="0" dirty="0">
                        <a:ln>
                          <a:noFill/>
                        </a:ln>
                        <a:solidFill>
                          <a:srgbClr val="C00000"/>
                        </a:solidFill>
                        <a:effectLst/>
                        <a:latin typeface="Calibri" pitchFamily="34" charset="0"/>
                        <a:ea typeface="MS PGothic" pitchFamily="34" charset="-128"/>
                        <a:cs typeface="Arial" pitchFamily="34" charset="0"/>
                      </a:endParaRPr>
                    </a:p>
                  </a:txBody>
                  <a:tcPr marL="7954" marR="7954" marT="7954"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C00000"/>
                          </a:solidFill>
                          <a:effectLst/>
                          <a:latin typeface="Calibri" pitchFamily="34" charset="0"/>
                          <a:ea typeface="MS PGothic" pitchFamily="34" charset="-128"/>
                          <a:cs typeface="Arial" pitchFamily="34" charset="0"/>
                        </a:rPr>
                        <a:t>16</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Bef>
                          <a:spcPct val="20000"/>
                        </a:spcBef>
                        <a:buFont typeface="Arial" pitchFamily="34" charset="0"/>
                        <a:defRPr sz="2800">
                          <a:solidFill>
                            <a:schemeClr val="tx1"/>
                          </a:solidFill>
                          <a:latin typeface="Calibri" pitchFamily="34" charset="0"/>
                          <a:ea typeface="MS PGothic" pitchFamily="34" charset="-128"/>
                        </a:defRPr>
                      </a:lvl1pPr>
                      <a:lvl2pPr marL="742950" indent="-28575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a:spcBef>
                          <a:spcPct val="20000"/>
                        </a:spcBef>
                        <a:buFont typeface="Arial" pitchFamily="34" charset="0"/>
                        <a:defRPr>
                          <a:solidFill>
                            <a:schemeClr val="tx1"/>
                          </a:solidFill>
                          <a:latin typeface="Calibri" pitchFamily="34" charset="0"/>
                          <a:ea typeface="MS PGothic" pitchFamily="34" charset="-128"/>
                        </a:defRPr>
                      </a:lvl4pPr>
                      <a:lvl5pPr marL="2057400" indent="-228600">
                        <a:spcBef>
                          <a:spcPct val="20000"/>
                        </a:spcBef>
                        <a:buFont typeface="Arial" pitchFamily="34" charset="0"/>
                        <a:defRPr>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C00000"/>
                          </a:solidFill>
                          <a:effectLst/>
                          <a:latin typeface="Calibri" pitchFamily="34" charset="0"/>
                          <a:ea typeface="MS PGothic" pitchFamily="34" charset="-128"/>
                          <a:cs typeface="Arial" pitchFamily="34" charset="0"/>
                        </a:rPr>
                        <a:t>9</a:t>
                      </a:r>
                    </a:p>
                  </a:txBody>
                  <a:tcPr marL="7954" marR="7954" marT="795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20"/>
                  </a:ext>
                </a:extLst>
              </a:tr>
            </a:tbl>
          </a:graphicData>
        </a:graphic>
      </p:graphicFrame>
    </p:spTree>
    <p:extLst>
      <p:ext uri="{BB962C8B-B14F-4D97-AF65-F5344CB8AC3E}">
        <p14:creationId xmlns:p14="http://schemas.microsoft.com/office/powerpoint/2010/main" val="2456034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3" descr="C:\Users\sinhar\Dropbox\MBQC Steering Committee\Manuscript\Figures\Figure 1 Overview\Figure 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99" y="1897331"/>
            <a:ext cx="11214443" cy="2009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TextBox 2"/>
          <p:cNvSpPr txBox="1">
            <a:spLocks noChangeArrowheads="1"/>
          </p:cNvSpPr>
          <p:nvPr/>
        </p:nvSpPr>
        <p:spPr bwMode="auto">
          <a:xfrm>
            <a:off x="3743698" y="306780"/>
            <a:ext cx="43656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3600" dirty="0">
                <a:solidFill>
                  <a:srgbClr val="C00000"/>
                </a:solidFill>
              </a:rPr>
              <a:t>MBQC Study design</a:t>
            </a:r>
          </a:p>
        </p:txBody>
      </p:sp>
    </p:spTree>
    <p:extLst>
      <p:ext uri="{BB962C8B-B14F-4D97-AF65-F5344CB8AC3E}">
        <p14:creationId xmlns:p14="http://schemas.microsoft.com/office/powerpoint/2010/main" val="938636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52600" y="685800"/>
            <a:ext cx="5105400" cy="6034088"/>
          </a:xfrm>
          <a:noFill/>
        </p:spPr>
      </p:pic>
      <p:sp>
        <p:nvSpPr>
          <p:cNvPr id="3" name="Rectangle 2"/>
          <p:cNvSpPr/>
          <p:nvPr/>
        </p:nvSpPr>
        <p:spPr>
          <a:xfrm>
            <a:off x="5486400" y="5638800"/>
            <a:ext cx="1371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68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1952626"/>
            <a:ext cx="28956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itle 1"/>
          <p:cNvSpPr>
            <a:spLocks noGrp="1"/>
          </p:cNvSpPr>
          <p:nvPr>
            <p:ph type="title"/>
          </p:nvPr>
        </p:nvSpPr>
        <p:spPr>
          <a:xfrm>
            <a:off x="473033" y="-335478"/>
            <a:ext cx="8229600" cy="1143000"/>
          </a:xfrm>
        </p:spPr>
        <p:txBody>
          <a:bodyPr/>
          <a:lstStyle/>
          <a:p>
            <a:r>
              <a:rPr lang="en-US" altLang="en-US" sz="2000" dirty="0">
                <a:solidFill>
                  <a:srgbClr val="C00000"/>
                </a:solidFill>
                <a:latin typeface="Arial" charset="0"/>
                <a:cs typeface="Arial" charset="0"/>
              </a:rPr>
              <a:t>Multi-Dimensional Scaling plots by extraction kit (Bray-Curtis)</a:t>
            </a:r>
          </a:p>
        </p:txBody>
      </p:sp>
      <p:sp>
        <p:nvSpPr>
          <p:cNvPr id="6" name="Rectangle 5"/>
          <p:cNvSpPr/>
          <p:nvPr/>
        </p:nvSpPr>
        <p:spPr>
          <a:xfrm>
            <a:off x="1828800" y="762000"/>
            <a:ext cx="1219200" cy="10668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1752600" y="3048000"/>
            <a:ext cx="1219200" cy="10668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83927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3"/>
          <p:cNvSpPr txBox="1">
            <a:spLocks noChangeArrowheads="1"/>
          </p:cNvSpPr>
          <p:nvPr/>
        </p:nvSpPr>
        <p:spPr bwMode="auto">
          <a:xfrm>
            <a:off x="2209801" y="152401"/>
            <a:ext cx="76549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3200">
                <a:solidFill>
                  <a:srgbClr val="C00000"/>
                </a:solidFill>
              </a:rPr>
              <a:t>Extraction kit explains a good deal of the </a:t>
            </a:r>
          </a:p>
          <a:p>
            <a:pPr eaLnBrk="1" hangingPunct="1"/>
            <a:r>
              <a:rPr lang="en-US" altLang="en-US" sz="3200">
                <a:solidFill>
                  <a:srgbClr val="C00000"/>
                </a:solidFill>
              </a:rPr>
              <a:t>overall variation for many samples…</a:t>
            </a:r>
          </a:p>
        </p:txBody>
      </p:sp>
      <p:pic>
        <p:nvPicPr>
          <p:cNvPr id="378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1441450"/>
            <a:ext cx="5559425" cy="541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2590801"/>
            <a:ext cx="28956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8014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3"/>
          <p:cNvSpPr txBox="1">
            <a:spLocks noChangeArrowheads="1"/>
          </p:cNvSpPr>
          <p:nvPr/>
        </p:nvSpPr>
        <p:spPr bwMode="auto">
          <a:xfrm>
            <a:off x="2209800" y="152400"/>
            <a:ext cx="50355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3200">
                <a:solidFill>
                  <a:srgbClr val="C00000"/>
                </a:solidFill>
              </a:rPr>
              <a:t>But not for every sample…</a:t>
            </a:r>
          </a:p>
        </p:txBody>
      </p:sp>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9476" y="914400"/>
            <a:ext cx="590867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8299"/>
          <a:stretch/>
        </p:blipFill>
        <p:spPr bwMode="auto">
          <a:xfrm>
            <a:off x="7924801" y="1676400"/>
            <a:ext cx="2655277"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872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1428" y="2473887"/>
            <a:ext cx="8565165" cy="954107"/>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How large are associations with health and disease?</a:t>
            </a:r>
          </a:p>
          <a:p>
            <a:r>
              <a:rPr lang="en-US" sz="2800" dirty="0">
                <a:latin typeface="Arial" panose="020B0604020202020204" pitchFamily="34" charset="0"/>
                <a:cs typeface="Arial" panose="020B0604020202020204" pitchFamily="34" charset="0"/>
              </a:rPr>
              <a:t>How accurate are our measurements?</a:t>
            </a:r>
          </a:p>
        </p:txBody>
      </p:sp>
    </p:spTree>
    <p:extLst>
      <p:ext uri="{BB962C8B-B14F-4D97-AF65-F5344CB8AC3E}">
        <p14:creationId xmlns:p14="http://schemas.microsoft.com/office/powerpoint/2010/main" val="3014733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0164" y="1133538"/>
            <a:ext cx="10224524" cy="4150982"/>
          </a:xfrm>
          <a:prstGeom prst="rect">
            <a:avLst/>
          </a:prstGeom>
        </p:spPr>
      </p:pic>
      <p:sp>
        <p:nvSpPr>
          <p:cNvPr id="3" name="TextBox 2"/>
          <p:cNvSpPr txBox="1"/>
          <p:nvPr/>
        </p:nvSpPr>
        <p:spPr>
          <a:xfrm>
            <a:off x="35625" y="368135"/>
            <a:ext cx="1160631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Whole genome and PCR based 16S </a:t>
            </a:r>
            <a:r>
              <a:rPr lang="en-US" sz="2000" dirty="0" err="1">
                <a:latin typeface="Arial" panose="020B0604020202020204" pitchFamily="34" charset="0"/>
                <a:cs typeface="Arial" panose="020B0604020202020204" pitchFamily="34" charset="0"/>
              </a:rPr>
              <a:t>rRNA</a:t>
            </a:r>
            <a:r>
              <a:rPr lang="en-US" sz="2000" dirty="0">
                <a:latin typeface="Arial" panose="020B0604020202020204" pitchFamily="34" charset="0"/>
                <a:cs typeface="Arial" panose="020B0604020202020204" pitchFamily="34" charset="0"/>
              </a:rPr>
              <a:t>  tend to agree on prevalent taxa but disagree on rare taxa</a:t>
            </a:r>
          </a:p>
        </p:txBody>
      </p:sp>
      <p:sp>
        <p:nvSpPr>
          <p:cNvPr id="4" name="TextBox 3"/>
          <p:cNvSpPr txBox="1"/>
          <p:nvPr/>
        </p:nvSpPr>
        <p:spPr>
          <a:xfrm>
            <a:off x="356260" y="6305797"/>
            <a:ext cx="9348457" cy="584775"/>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Hamp et al. – 2009 - Effects of Experimental Choices and Analysis Noise on Surveys of the “Rare Biosphere” - AEM</a:t>
            </a:r>
          </a:p>
          <a:p>
            <a:endParaRPr lang="en-US" dirty="0"/>
          </a:p>
        </p:txBody>
      </p:sp>
    </p:spTree>
    <p:extLst>
      <p:ext uri="{BB962C8B-B14F-4D97-AF65-F5344CB8AC3E}">
        <p14:creationId xmlns:p14="http://schemas.microsoft.com/office/powerpoint/2010/main" val="623182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5002" y="897452"/>
            <a:ext cx="6298932" cy="4813253"/>
          </a:xfrm>
          <a:prstGeom prst="rect">
            <a:avLst/>
          </a:prstGeom>
        </p:spPr>
      </p:pic>
      <p:sp>
        <p:nvSpPr>
          <p:cNvPr id="3" name="TextBox 2"/>
          <p:cNvSpPr txBox="1"/>
          <p:nvPr/>
        </p:nvSpPr>
        <p:spPr>
          <a:xfrm>
            <a:off x="178129" y="285008"/>
            <a:ext cx="10948831"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Within the same lab, inference performed on WGS and 16S can be very similar</a:t>
            </a:r>
          </a:p>
        </p:txBody>
      </p:sp>
      <p:pic>
        <p:nvPicPr>
          <p:cNvPr id="4" name="Picture 3"/>
          <p:cNvPicPr>
            <a:picLocks noChangeAspect="1"/>
          </p:cNvPicPr>
          <p:nvPr/>
        </p:nvPicPr>
        <p:blipFill>
          <a:blip r:embed="rId3"/>
          <a:stretch>
            <a:fillRect/>
          </a:stretch>
        </p:blipFill>
        <p:spPr>
          <a:xfrm>
            <a:off x="6709562" y="897452"/>
            <a:ext cx="5260765" cy="1439513"/>
          </a:xfrm>
          <a:prstGeom prst="rect">
            <a:avLst/>
          </a:prstGeom>
        </p:spPr>
      </p:pic>
      <p:pic>
        <p:nvPicPr>
          <p:cNvPr id="5" name="Picture 4"/>
          <p:cNvPicPr>
            <a:picLocks noChangeAspect="1"/>
          </p:cNvPicPr>
          <p:nvPr/>
        </p:nvPicPr>
        <p:blipFill>
          <a:blip r:embed="rId4"/>
          <a:stretch>
            <a:fillRect/>
          </a:stretch>
        </p:blipFill>
        <p:spPr>
          <a:xfrm>
            <a:off x="9140661" y="2666258"/>
            <a:ext cx="2662918" cy="361950"/>
          </a:xfrm>
          <a:prstGeom prst="rect">
            <a:avLst/>
          </a:prstGeom>
        </p:spPr>
      </p:pic>
      <p:pic>
        <p:nvPicPr>
          <p:cNvPr id="6" name="Picture 5"/>
          <p:cNvPicPr>
            <a:picLocks noChangeAspect="1"/>
          </p:cNvPicPr>
          <p:nvPr/>
        </p:nvPicPr>
        <p:blipFill>
          <a:blip r:embed="rId5"/>
          <a:stretch>
            <a:fillRect/>
          </a:stretch>
        </p:blipFill>
        <p:spPr>
          <a:xfrm>
            <a:off x="9694223" y="2361458"/>
            <a:ext cx="1828800" cy="304800"/>
          </a:xfrm>
          <a:prstGeom prst="rect">
            <a:avLst/>
          </a:prstGeom>
        </p:spPr>
      </p:pic>
      <p:sp>
        <p:nvSpPr>
          <p:cNvPr id="7" name="TextBox 6"/>
          <p:cNvSpPr txBox="1"/>
          <p:nvPr/>
        </p:nvSpPr>
        <p:spPr>
          <a:xfrm>
            <a:off x="8680863" y="3028208"/>
            <a:ext cx="249299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Supplementary table 7</a:t>
            </a:r>
          </a:p>
        </p:txBody>
      </p:sp>
      <p:pic>
        <p:nvPicPr>
          <p:cNvPr id="8" name="Picture 7"/>
          <p:cNvPicPr>
            <a:picLocks noChangeAspect="1"/>
          </p:cNvPicPr>
          <p:nvPr/>
        </p:nvPicPr>
        <p:blipFill>
          <a:blip r:embed="rId6"/>
          <a:stretch>
            <a:fillRect/>
          </a:stretch>
        </p:blipFill>
        <p:spPr>
          <a:xfrm>
            <a:off x="7273270" y="3466096"/>
            <a:ext cx="4249753" cy="1245374"/>
          </a:xfrm>
          <a:prstGeom prst="rect">
            <a:avLst/>
          </a:prstGeom>
        </p:spPr>
      </p:pic>
      <p:pic>
        <p:nvPicPr>
          <p:cNvPr id="9" name="Picture 8"/>
          <p:cNvPicPr>
            <a:picLocks noChangeAspect="1"/>
          </p:cNvPicPr>
          <p:nvPr/>
        </p:nvPicPr>
        <p:blipFill>
          <a:blip r:embed="rId7"/>
          <a:stretch>
            <a:fillRect/>
          </a:stretch>
        </p:blipFill>
        <p:spPr>
          <a:xfrm>
            <a:off x="6833323" y="4922512"/>
            <a:ext cx="5129645" cy="1576386"/>
          </a:xfrm>
          <a:prstGeom prst="rect">
            <a:avLst/>
          </a:prstGeom>
        </p:spPr>
      </p:pic>
    </p:spTree>
    <p:extLst>
      <p:ext uri="{BB962C8B-B14F-4D97-AF65-F5344CB8AC3E}">
        <p14:creationId xmlns:p14="http://schemas.microsoft.com/office/powerpoint/2010/main" val="810759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839" y="745299"/>
            <a:ext cx="12751497" cy="341632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Conclusions: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Microbial association with healthy variation can be vanishingly small</a:t>
            </a:r>
          </a:p>
          <a:p>
            <a:r>
              <a:rPr lang="en-US" dirty="0">
                <a:latin typeface="Arial" panose="020B0604020202020204" pitchFamily="34" charset="0"/>
                <a:cs typeface="Arial" panose="020B0604020202020204" pitchFamily="34" charset="0"/>
              </a:rPr>
              <a:t>		(but maybe future approaches will have more power!)</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Lab to lab variation can be substantial, but standardizing techniques can help achieve reproducibility.</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Extraction protocols contribute a large degree of variability</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The results of QA/QC experiments will be different for different samples.</a:t>
            </a:r>
          </a:p>
          <a:p>
            <a:r>
              <a:rPr lang="en-US" dirty="0">
                <a:latin typeface="Arial" panose="020B0604020202020204" pitchFamily="34" charset="0"/>
                <a:cs typeface="Arial" panose="020B0604020202020204" pitchFamily="34" charset="0"/>
              </a:rPr>
              <a:t>	It may be difficult to define a single “best practices” pipeline</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8082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cstate="print"/>
          <a:srcRect/>
          <a:stretch>
            <a:fillRect/>
          </a:stretch>
        </p:blipFill>
        <p:spPr bwMode="auto">
          <a:xfrm>
            <a:off x="1507300" y="5626275"/>
            <a:ext cx="4251325" cy="884635"/>
          </a:xfrm>
          <a:prstGeom prst="rect">
            <a:avLst/>
          </a:prstGeom>
          <a:noFill/>
          <a:ln w="9525">
            <a:noFill/>
            <a:miter lim="800000"/>
            <a:headEnd/>
            <a:tailEnd/>
          </a:ln>
        </p:spPr>
      </p:pic>
      <p:sp>
        <p:nvSpPr>
          <p:cNvPr id="10" name="TextBox 10"/>
          <p:cNvSpPr txBox="1">
            <a:spLocks noChangeArrowheads="1"/>
          </p:cNvSpPr>
          <p:nvPr/>
        </p:nvSpPr>
        <p:spPr bwMode="auto">
          <a:xfrm>
            <a:off x="1507301" y="85617"/>
            <a:ext cx="1944763" cy="1234184"/>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pPr>
            <a:r>
              <a:rPr lang="en-US" sz="1400" u="sng" dirty="0">
                <a:latin typeface="Arial"/>
                <a:cs typeface="Arial"/>
              </a:rPr>
              <a:t>UNC-Chapel Hill</a:t>
            </a:r>
          </a:p>
          <a:p>
            <a:pPr>
              <a:lnSpc>
                <a:spcPct val="90000"/>
              </a:lnSpc>
              <a:spcBef>
                <a:spcPct val="20000"/>
              </a:spcBef>
            </a:pPr>
            <a:r>
              <a:rPr lang="en-US" sz="1400" dirty="0">
                <a:latin typeface="Arial"/>
                <a:cs typeface="Arial"/>
              </a:rPr>
              <a:t>Janelle Arthur</a:t>
            </a:r>
          </a:p>
          <a:p>
            <a:pPr>
              <a:lnSpc>
                <a:spcPct val="90000"/>
              </a:lnSpc>
              <a:spcBef>
                <a:spcPct val="20000"/>
              </a:spcBef>
            </a:pPr>
            <a:r>
              <a:rPr lang="en-US" sz="1400" dirty="0">
                <a:latin typeface="Arial"/>
                <a:cs typeface="Arial"/>
              </a:rPr>
              <a:t>Annie Green Howard</a:t>
            </a:r>
          </a:p>
          <a:p>
            <a:pPr>
              <a:lnSpc>
                <a:spcPct val="90000"/>
              </a:lnSpc>
              <a:spcBef>
                <a:spcPct val="20000"/>
              </a:spcBef>
            </a:pPr>
            <a:r>
              <a:rPr lang="en-US" sz="1400" dirty="0">
                <a:latin typeface="Arial" pitchFamily="34" charset="0"/>
                <a:cs typeface="Arial" pitchFamily="34" charset="0"/>
              </a:rPr>
              <a:t>Marcus </a:t>
            </a:r>
            <a:r>
              <a:rPr lang="en-US" sz="1400" dirty="0" err="1">
                <a:latin typeface="Arial" pitchFamily="34" charset="0"/>
                <a:cs typeface="Arial" pitchFamily="34" charset="0"/>
              </a:rPr>
              <a:t>Muhlbauer</a:t>
            </a:r>
            <a:endParaRPr lang="en-US" sz="1400" dirty="0">
              <a:latin typeface="Arial" pitchFamily="34" charset="0"/>
              <a:cs typeface="Arial" pitchFamily="34" charset="0"/>
            </a:endParaRPr>
          </a:p>
          <a:p>
            <a:pPr>
              <a:lnSpc>
                <a:spcPct val="90000"/>
              </a:lnSpc>
              <a:spcBef>
                <a:spcPct val="20000"/>
              </a:spcBef>
            </a:pPr>
            <a:r>
              <a:rPr lang="en-US" sz="1400" dirty="0">
                <a:latin typeface="Arial" pitchFamily="34" charset="0"/>
                <a:cs typeface="Arial" pitchFamily="34" charset="0"/>
              </a:rPr>
              <a:t>Penny Gordon-Larsen</a:t>
            </a:r>
          </a:p>
        </p:txBody>
      </p:sp>
      <p:pic>
        <p:nvPicPr>
          <p:cNvPr id="12" name="Picture 2"/>
          <p:cNvPicPr>
            <a:picLocks noChangeAspect="1" noChangeArrowheads="1"/>
          </p:cNvPicPr>
          <p:nvPr/>
        </p:nvPicPr>
        <p:blipFill>
          <a:blip r:embed="rId4" cstate="print"/>
          <a:srcRect/>
          <a:stretch>
            <a:fillRect/>
          </a:stretch>
        </p:blipFill>
        <p:spPr bwMode="auto">
          <a:xfrm>
            <a:off x="2116900" y="4724401"/>
            <a:ext cx="2914651" cy="735807"/>
          </a:xfrm>
          <a:prstGeom prst="rect">
            <a:avLst/>
          </a:prstGeom>
          <a:noFill/>
          <a:ln w="9525">
            <a:noFill/>
            <a:miter lim="800000"/>
            <a:headEnd/>
            <a:tailEnd/>
          </a:ln>
        </p:spPr>
      </p:pic>
      <p:sp>
        <p:nvSpPr>
          <p:cNvPr id="13" name="TextBox 10"/>
          <p:cNvSpPr txBox="1">
            <a:spLocks noChangeArrowheads="1"/>
          </p:cNvSpPr>
          <p:nvPr/>
        </p:nvSpPr>
        <p:spPr bwMode="auto">
          <a:xfrm>
            <a:off x="4034972" y="77683"/>
            <a:ext cx="1537600" cy="997196"/>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pPr>
            <a:r>
              <a:rPr lang="en-US" sz="1400" u="sng" dirty="0">
                <a:latin typeface="Arial"/>
                <a:cs typeface="Arial"/>
              </a:rPr>
              <a:t>UNC-Charlotte</a:t>
            </a:r>
          </a:p>
          <a:p>
            <a:pPr>
              <a:lnSpc>
                <a:spcPct val="90000"/>
              </a:lnSpc>
              <a:spcBef>
                <a:spcPct val="20000"/>
              </a:spcBef>
            </a:pPr>
            <a:r>
              <a:rPr lang="en-US" sz="1400" dirty="0" err="1">
                <a:latin typeface="Arial"/>
                <a:cs typeface="Arial"/>
              </a:rPr>
              <a:t>Ra’ad</a:t>
            </a:r>
            <a:r>
              <a:rPr lang="en-US" sz="1400" dirty="0">
                <a:latin typeface="Arial"/>
                <a:cs typeface="Arial"/>
              </a:rPr>
              <a:t> </a:t>
            </a:r>
            <a:r>
              <a:rPr lang="en-US" sz="1400" dirty="0" err="1">
                <a:latin typeface="Arial"/>
                <a:cs typeface="Arial"/>
              </a:rPr>
              <a:t>Gharaibeh</a:t>
            </a:r>
            <a:endParaRPr lang="en-US" sz="1400" dirty="0">
              <a:latin typeface="Arial"/>
              <a:cs typeface="Arial"/>
            </a:endParaRPr>
          </a:p>
          <a:p>
            <a:pPr>
              <a:lnSpc>
                <a:spcPct val="90000"/>
              </a:lnSpc>
              <a:spcBef>
                <a:spcPct val="20000"/>
              </a:spcBef>
            </a:pPr>
            <a:r>
              <a:rPr lang="en-US" sz="1400" dirty="0">
                <a:latin typeface="Arial"/>
                <a:cs typeface="Arial"/>
              </a:rPr>
              <a:t>Jon </a:t>
            </a:r>
            <a:r>
              <a:rPr lang="en-US" sz="1400" dirty="0" err="1">
                <a:latin typeface="Arial"/>
                <a:cs typeface="Arial"/>
              </a:rPr>
              <a:t>McCafferty</a:t>
            </a:r>
            <a:endParaRPr lang="en-US" sz="1400" dirty="0">
              <a:latin typeface="Arial"/>
              <a:cs typeface="Arial"/>
            </a:endParaRPr>
          </a:p>
          <a:p>
            <a:pPr>
              <a:lnSpc>
                <a:spcPct val="90000"/>
              </a:lnSpc>
              <a:spcBef>
                <a:spcPct val="20000"/>
              </a:spcBef>
            </a:pPr>
            <a:r>
              <a:rPr lang="en-US" sz="1400" dirty="0">
                <a:latin typeface="Arial"/>
                <a:cs typeface="Arial"/>
              </a:rPr>
              <a:t>Kathryn </a:t>
            </a:r>
            <a:r>
              <a:rPr lang="en-US" sz="1400" dirty="0" err="1">
                <a:latin typeface="Arial"/>
                <a:cs typeface="Arial"/>
              </a:rPr>
              <a:t>Winglee</a:t>
            </a:r>
            <a:endParaRPr lang="en-US" sz="1400" dirty="0">
              <a:latin typeface="Arial"/>
              <a:cs typeface="Arial"/>
            </a:endParaRPr>
          </a:p>
        </p:txBody>
      </p:sp>
      <p:sp>
        <p:nvSpPr>
          <p:cNvPr id="15" name="TextBox 10"/>
          <p:cNvSpPr txBox="1">
            <a:spLocks noChangeArrowheads="1"/>
          </p:cNvSpPr>
          <p:nvPr/>
        </p:nvSpPr>
        <p:spPr bwMode="auto">
          <a:xfrm>
            <a:off x="6393056" y="41562"/>
            <a:ext cx="1409360" cy="523220"/>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pPr>
            <a:r>
              <a:rPr lang="en-US" sz="1400" u="sng" dirty="0">
                <a:latin typeface="Arial"/>
                <a:cs typeface="Arial"/>
              </a:rPr>
              <a:t>UF- Gainesville</a:t>
            </a:r>
          </a:p>
          <a:p>
            <a:pPr>
              <a:lnSpc>
                <a:spcPct val="90000"/>
              </a:lnSpc>
              <a:spcBef>
                <a:spcPct val="20000"/>
              </a:spcBef>
            </a:pPr>
            <a:r>
              <a:rPr lang="en-US" sz="1400" dirty="0">
                <a:latin typeface="Arial"/>
                <a:cs typeface="Arial"/>
              </a:rPr>
              <a:t>Christian </a:t>
            </a:r>
            <a:r>
              <a:rPr lang="en-US" sz="1400" dirty="0" err="1">
                <a:latin typeface="Arial"/>
                <a:cs typeface="Arial"/>
              </a:rPr>
              <a:t>Jobin</a:t>
            </a:r>
            <a:endParaRPr lang="en-US" sz="1400" dirty="0">
              <a:latin typeface="Arial"/>
              <a:cs typeface="Arial"/>
            </a:endParaRPr>
          </a:p>
        </p:txBody>
      </p:sp>
      <p:sp>
        <p:nvSpPr>
          <p:cNvPr id="56322" name="AutoShape 2" descr="data:image/jpeg;base64,/9j/4AAQSkZJRgABAQAAAQABAAD/2wCEAAkGBxMTEhQSEhQVFRUXGBkaGBgWGR0gHBsfGhoaGBwcGSAeIiggGx8mGxogIT0hJyorLi4xHh8zODMsNykuLi0BCgoKBQUFDgUFDisZExkrKysrKysrKysrKysrKysrKysrKysrKysrKysrKysrKysrKysrKysrKysrKysrKysrK//AABEIAN8A4gMBIgACEQEDEQH/xAAcAAEAAgMBAQEAAAAAAAAAAAAABgcEBQgDAgH/xABOEAACAQMCAwQFBwcJBgUFAAABAgMABBEFIQYSMQcTQVEiMkJhcRRSVGKBk9EWFyNykaHSCBUkM1NjgpLBQ3OisbLCJaOz0/E0RMPh8P/EABQBAQAAAAAAAAAAAAAAAAAAAAD/xAAUEQEAAAAAAAAAAAAAAAAAAAAA/9oADAMBAAIRAxEAPwC8aUpQKUpQKUpQKUrwivI2d41dGdMc6hgWXm3HMBuuffQe9YV3q9vFJHDJNGkkhxGjMA7ZOPRXqd6zaqPt+gaL5BqKD0recD45xKufLBiP+agtyledtOrorqcqyhgfMEZH7q9KBVZdjev3NzJqMdzM0phmVV5sbAmUYGP1Ks2qh7GPR1LW0/v/APplnH+tBru3TWrtL63gs5Z42Fu8rCF2XIy7EnlIzhYiatDgTiJb+xhuRjmZcSAeDrs49wzuPcRUDAE/FrAjItrbG/T0ox/7+K8uAmOlazc6S+0Fx+mts9OhIA/wgoSepiHnQSbjzi+e0vtNtYFjYXUvJJzqxIUvEgK4IxgMx3z0FTqql4qbveKdNi6rHCX+BxO//atTbtG1x7LTbm5i/rEUBD5M7rGG+wtn7KDdXOpQxsEkljRj0VnUE/AE5rJBqnuAezCxvLGO7u2kuZrgF2k71vRJJGNjuwxgls75rGu1uOG7mDlnefTJ35GSU5aI7ZIxtnBLeiAGwQQNjQXXShNecEyuqujBlYAqykEEHcEEbEe+g9KUpQKUpQKUpQKUpQKUpQKUpQKUqrr7jW703VWi1IqbK4P9HlRcLGBtv4nqOYEkjZhgbELRrmjhjhu9W4vp9Olb5XZTsrxnrLGWcdTs5zGcqeuxBBAz0qjAgEEEHcEdCPdVMnXodJ4g1F7luSCaFZBhSSz/AKMgADxLd4PLzIoJf2edo0OoDuZB3F4mQ8LbZK9THnc+9Tuu/UDJy+1jS/lGlXaDqqd6vxiIk2+IUj7arHUOHLzXbn+cLW2SwRVzHM7MskzDdHPL47D0wNgfWfAAkvBfaK/enS9ZQw3PqB2ACyZ2AfGwJ8GHot7tshJOx/VPlGk2pPrRqYj7u6JRf+AKftqZ1QvBC63p63NlZWPeL8ociWcFU2/Rll5mQMCEByCftqSnhHX7vPyzU1tkPsWwOQPIleT/AKmoLVqoezEcmvazHn1md/2yk/8AfVtwqQqgnmIABPmcda0+n8K2sN3LfRoRcTArI/MxBBKkjlzyjdB0FBAOzv8ATcQaxcfM/Q/scJ/+Ctj226G720WoW+1xZOJAR15Mgt8eUgN8A3nU507RLeB5ZIYkjeYgyMowXILHLe/LH9tZs8SurIwDKwIYHoQRgg/ZQUt2f6yuo8Qy3ighRZqQD7J5YVZfsdnHvxVi2/EFnqE15ppRnMQKTBl9BgcA8rA+Zx4HIJHTNYXAvZ1Bpks0sMkj94oXEnL6IBzsQBn/APVRLWzNomqz6j3Ty2N3jvSgyY2JByffzZIzgEOR1FBiXei6jw873FiTdaeTzSQud0HiSB0OP9oo8PSXAFTGD+buIrWN2DkROCU5sNG+2VYbqwI8cEEE4wc4zIu03SWiMvyyMKASVbmD7dRyEcxPwBzUO7BrQtLqN7HGYraaXEKYwMB5GwANsKrBdtuo8KC2b+0SaN4pASkilWAJBIYYIyCCNj4VTGrR3fDLLJBMLjT5Hx8nlbDqTljynG2w9ZRjf0l6GrpurlI0aSRgqIpZmOwAAySfcBVKaJbvxFqjXcyn+b7U8saN0c9QpHTLbO3u5V8jQWhwfxja6jH3ls/pD1422dP1h5fWGQfOpBVe8VdmKSzLeafKbG7DZLRj0HyfSLKOhPu2bcEHOamwv4kkjt3lUzMhYKSA7hcBm5R7/IeflQZlKUoFKUoFKUoFKUoFRvjzi+PTLb5RIjSEnlRF25mIJAZsEIMA7ny2BqSVh6vpcVzC9vOgkikGGU/tBHkQdwRuCARQQDRO2zTZsCbvbZtv6xeZc+5kz+0gVJtWtbDWLV4O9injO4aJ1Zo2HRlIzysM+PmQdiRVT/zemjXYstShS60yZiYZZEDNET1IOMqR7SjHzh4gzC/7GtPk5ZrOSa1bGUaGTmXcbMObLdPJh1oNVwRxDPpF0NH1Nswn/wCluD6uCcKpJ9g9PqHY7YI+u062ji13SbiRFdJSIirAFcq+AxB8jMD/AIRWr4t7NtakhEPyqO/iTdO9wJgfHlZ8kZG2O8wfLYGplwbwfNLaWo1hVkltnLQKWyyrgBRKQcORjpkjAXOTQWFWNLp8TSJM0aNKgIRyoLKD1CnqM1k0oFKUoFKUoFKUoFfjKCMHcHqDX7Sgjk/AemO3O1lb83XaMAH4gbGt9bW6RoscaqiKMKqgBQB4ADYCvWlBTnalrkuoXceh2Jzlh8pcdBjDcpPzUHpN5nlXqCDaHDehxWVtFbQjCRrjJ6serM3vJ3r7tdDt455LmOFFmlAWRwMFgCTv4Zydz1OFznAxjcW8SwafbtcznAGyqPWdj0Rfef3DJOwoMLj7jKHTLczSelI2RFEDu7f6KOpbw+JAML7M+D57if8AnrU8tO/pQRnYIPByPDA2VfAb9cYwuB+Gp9Xuv541Mfogf6NAfVIB9E4P+zB3x7ZyTt61z0Ght+L7V7+TTgzC4RAxDKQGyMlUJ9YhSG28DtnBxvqqXt3it4kgvEmEF/Ey9zy+vIoOSCB0C7nmO3VfaqYdnXGUep2olGFmTCzIPZbHUfVbGQfiOoNBKqUpQKUpQK/Ca/ahHbNqbwaTcNGcM/LHnyDsA37VyPtoI5qvaFqF9PJbaFAJEjOHuXA5c9MqWIQDrjOS2NhWFNxBxLp4727gju4Ru5UJkDx/qsFcfOKEVYPZvpEdrptrHGB6USSOR7TyKGZs+O5wPcAPCpNQQbTNY0/iGykhIPQc8bY7yJvZdTuOvRhsehHUVFuB9XutIvF0a+5pIZDi0mUEjc7DG5Ck9R7B+qcjy480kaTqlnqdpiOOaURzxjZTzetgDbDLk46BlBq43hUsrFQWXPKSBkZ2OD4ZFB6UpSgUpSgUpSgUrA1vWYLSJp7mRY418W8T5KOrE+Q3rnjtD7Wbi+5obbmt7bod8SSfrkH0R9Ue/JPgHS1Kovsx7YOXktNSYkbKlyeo8AJvMf3n+bxarzRgQCCCDuCOh+FB+0pSgUpSgVo+KOErS/EQuo+fun5kOcHqOZT5q2ACK3lKD5RAoCqAABgAdAB0AqtuPO1FYH+Racvyq8Y8no+ksZ8tvXcfNGw3ydsGW8b6PPd2ckFtObeVsYcdCPFWIHMAR4rv06jIOBwH2f2umJ+jHeTkYedh6R8wo9hc+A92ScUEX4K7L2Mvy/WHNxdN6XdseZEPUc/gxHQKPQXwztjJ1vhK6tNUi1DS0UrO3JdwkhVIO7Se4HrkbhgDhuYirMqK8VdoVhYZE0waQf7KL0pPgQNl/wARFBKqVB+zzjmbUnmY2bwW4AMMjZIfchgWwAT0OFzjfJ6VOKBSlKBWj424fF/ZT2pPKXX0GPg6kMpPu5gM+7NZ2uSTLbzG2UPOI27pSQAXweXOSBjOOpFVZF2t3lmwj1fT5I98d5ECAf1Qx5H28Q/2UH52Z9oQtQNK1XNvNB+jR5Nl5R6qOei4HR/VZcb+Jt9ZVK8wIK4zkHbHnnyqu7u90LXVVHkjMvROY91Mu2cLzY5xvnHpLWp/MRbglReXIiJyUwu/xPTPv5aDy4o1Eazq1pY2pD21q/fXEq7qSpGQD4jA5AR1LnwXNXFWl4V4WttPi7m1j5QcFmO7uR4u3j8Og3wBW6oFKUoFKV8TSqilnYKqgksxwABuSSdgKD7qEdoHaTbaaCn9dckejCp9XyMh9ge7qdsDG4gvaL2z55rfTDjwa5I/b3IP7Oc+/A6NVJyyFmLMSzMSSSckk7kknqSfGg2/FPFFzqE3fXT8xGeVRsiA+CL4fHqcbk1rbCykmkWKFGkkc4VVGST/AP29bzgvgu61KXkgXEYOJJm9RPHf5zfVG/wG9dJcF8E2mlxHuwC+P0s8mOYjqd+iIMeqPLfJ3oId2cdj0dvy3GoBZZxusXWOM/W8JGH+Ue/Y1KuPO0S10xeVz3s5GVgQ7/FzuI1953PgDg1Be0TtnC81vphDHcNcEbDw/RA+sfrnbyByDVHTzM7M7szsxJZmJJJPUkncn30HXfB/GVrqMfPbv6Q9eNtnT9YeI+sMj31Ia5A4H0u+nuk/m/nEykHvFPKIx5u3QL7jnO4weldGWPHtpFNHp91dxvdhcSSIvLF3nzCckK/uzjO2xIWgmdKUoFKUoFfMjhQWY4ABJJ8ANya+qxNXs++gmhzjvI3TPlzKVz++gp59Z1PiCaSOxkNpYRtytLuGf4kekWI35AQAD6R3GZbwp2R6fZ4d0+Uyj25gCoP1U9UbjO/MR51r+wXUU+RyWLDkuLaWQSIfW3b1vfhsp7uUeYqxNT1KG3QyzypEg6s7BR8N+p91BlAY2FftVPrfbKrv3GlW0l3MejFWC/EKPTYfHl+NTLgB9RNux1QIsxkYqF5chDjCsF2GDnxJxjO+chJqUpQQ/ini2S21DT7KKNH+Ulu85iQVUFfSXHu5zgjfA6VLZoldSrqGU7EMMg/EHrVG8ecSNBxGs6W73PySBVKISMc6sSxIVtgJh4dcb1IrDt109jiWK4hPiSqso/ytzf8ADQbbiDsi0y5yViNu59qA8o/yHKfsArV8M8C6rYXUKxaiZbIN+kR85CgEhVVuYDOwypB3qSad2l6VN6t7Ev8Avcx/+oFqTWd5HKvPE6SKfaRgw/aNqD3pSlApSq57Ru1SCw5oIOWe6+b7EZ/vCOp+oN/MjaglnFXFNtp8JmuX5RvyoN3cjwRfH49B4kVzd2gdo9zqTFD+itgfRhU9cdDIfbPu6DwGdzGtc1me7mae5kaSRvE+A8AoGyqM9BtXlpmnS3EqwwRtJI5wqqMk/gB4k7DxoMWrT7OOyGW75bi9DQ2/VY+kko/7EPn1I6YyGqddnHZFFactxe8s1wMFU6xxHwx89x847DwG2azO0XtWgsOaC35Z7rccufQjP94R1P1Bv5ldqCSarq1jpFqvPyQRKMRxoPSY9cIvViSck+/JPjXPXaD2lXOpExj9DbZ2iU7tjoZT7RzvjoNupGai+u63PeTNPcyNJIfE9APBVHRVHkKxLW2eR1jjRndjhVQEsT5ADc0HlVg9nfZbcagRNLzQWvzyPSkHlED4fXO3lzYIrb6ZwdZaTGt3rTLJMwzFZLht/OTwb7fQG+7EgVotb7V9RmuEnik+TpGf0cMfqAdMSZ/rDjbcY8gKCzO0izudM08Q6RAIrfBM8sZJmXbBY7Z3A3kySB80AGueK6Z7O+1W3v8Algn5YLrpy+xIf7snofqHfyLb1qe0fsejuOe508LFN1aHYRyH6vhGx/yn3bmgg3Z32sz2XLBdc09sNh4yRjw5CfWUfNPuwRjB6G0TWILuJZ7aRZI26FfD3MOqkeR3rja+s5IZGilRo5EOGVhgg+8VsuFeKLnT5e+tZOUnHMp3RwPB18fHfYjJwRQdjUqEdn/aVa6kAn9TcgbxMfW2yTEfbHu6jfbG5m9ApSlBX3GfZgl3cfLLW4ks7n2njzhtsZ2ZSrY2yDv4jxrUWfYuJJBJqN9cXhHQEkbeRZmdsfDlq2K8Lq8jjGZJEQebsAP30GLomhW1ond20KRL48g3PvY9WPvJJrX6txbFb31rYuknPcglHGOQY5tjvnOw8PaFY9/2jaVEMvewH/dt3n7ow1Vbx/x7ZXV9pc1rI7G2nBclCoKs8ZPrYPsnw8TQX3SlKCtOzixmOq6xdzxPHzSKkRdSvMgZxlcjccqIc9N6n2oaTbzjE8EUo8pEVv8AqBr0v7+KBDJNIkSDq0jBR+01XHEPbZZREpaJJdyb+qCqbddyOY467KR76De6j2V6TNubRUPnEzp+5SF/dW34Q4Wg06FoLbn5GdpDzkE5YAdQBthQKq7T5Nf1uMTLPHZWjk4MZILBWKnHKTIdwQQWUHerc4c0w21rDbl+8MSKhcjHNgdcZOM/E0GxrzubhI0aSRlRFBLMxACgbkknYAedelc09sPaC19M1tbv/RIzjKnaZh7Z81B9Uf4vEYDc9pPbE0vNbaaxSPcNcbh290Xig+t6x8MeNOk0q0ezLsmkvQl1ec0VscFUGzyjwP1EPzupHTGQ1BFOCOB7rU5OWFeWJTiSZvUTxIHzmx7I92cDeujeGuGLHRrZmUqgAzNPKRzN8T4DPRR+8nJ8+J+K7DRrdY8KCFxFbxY5j78eyuerHrv1O1c68a8b3WpSc07csanMcK+onhn6zY9o77nGBtQTbtE7Y5Ljmt9PLRQ7hpukj+HoeMa+/wBY7eruKqSlWd2c9kk15y3F3zQW3ULjEko+qD6in5x3PgN80EQ4P4QutRl7u3T0R68jZEaD6x8/qjc+WxNdJcB9n9rpiZQd5ORh52HpHzCj2Fz4D3ZJxUi0jS4baJYLeNY416Ko/efEk+Z3NZlBHuMeDrXUYu7uE9IZ5JV2dCfmnxHmp2P7DXNPHPA11pknLMOeJjiOZR6LeOD81seyffgkb11vWPqFjHPG0UyLJG4wysMgig4oq2+zvtjkg5bfUC0sOwWbrInh6fjIvv8AWG/rbCvDtJ7IpbTmuLENNb7lo+skQ/5ug8+oHXOC1VXQdXcVcI2Os26yBlLFf0VzFgke4/PXPVT7+h3rnLjLg6602Xu7hPRJ/Ryr6jj3HwPmp3HwwT6cE8b3Wmyc0Dc0bHMkLeo/hn6rY9oeQzkbV0Pw/wAR6frls8RVWyP0tvL66+8Y6jPR16bdDtQcqxyFSGUlWBBBBwQRuCCOhzV0dnfbOV5bfUyWHRbkDceQlA6/rjfzB3NR7tK7KprHmuLbmmtep8Xi/XA9Zfrj7QOprag7chmV1V0YMrAFWU5BB3BBGxBHjX3XP3Ydx8YZF064b9DIcQsT/VuT6n6rHp5MfrHHQNBiatZ99BLDzFO8jdOYdV5lK8w3G4znrVY2nYRZ55p7m5lbqSCq5+OQx/fVs1DX7UtJEjRNdhXUlWBjlABU4IzyY6++g8rDsm0mIg/JQ5HjI7t+4ty/urQds/CtrFpMj29vDCY5InzHGqk5bu9yBk+vUvi7Q9LbpfQfa2P+eK9ZOLdLlXka8snU49FpoiDg5GQT5jNBstC1FZraCbI/SRRvv9dA3+tK9ILuAqpR4ipA5SrLjGNsY2xivygoDi3ha9jv5LnUbW6vrXvHKd1MTyoWJAOAzIoX2fQGw3qY8P8AGGhfI54rRY7R2hkXklUKzegQAZCSHJ97EmrbqPcRcEWF7k3FtGzn/aKOV/8AMuCfgcig0vYef/BbX4zf+tJU7qpJuyu9syX0fUZI/HuZj6JPjkgFT9qfbVjcLvcm1i+WcvyjBEvLy45gxG3Lt0H/AMdKDRdrmtm00u4dDh5AIkOcHMnokg+BCcx+yuUq6H/lHE/zfbjw+Ur/AOlLiueKCz+xHgVL2Vru4Xmt4GAVD0kkxzYbzVQQSPHK9RkVYHaz2nfIM2lpym6KgsxwRCCMjboXI3AOwGCc5xWw7ClUaPBy9S8pb494w/6QK5846kdtRvTJnm+USg59zkAfAAAD3YoNVfXkk0jSyu0kjnLMxySfea+tN0+W4kWGCNpJHOFVRkn8AOuTsKxq3fDnFt5Y83ySVYi/rHuo2Y+7mdS2PdnFBd3Zz2QRWvLcX3LNcDdY+scZ8P8AeMPM7A9M4DVa1cq/nZ1j6YfuYf4KfnZ1j6YfuYf4KDqqlcq/nZ1j6YfuYf4KfnZ1j6YfuYf4KDqqlcq/nZ1j6YfuYf4KfnZ1j6YfuYf4KDqqqo7SeyGO657mwCxXB3aPpHKfHHgjnz6E9cZLVVn52dY+mH7mH+Cn52dY+mH7mH+CgiN/ZSQyNFMjRyIcMrDBB99fun30kEiTQu0ciHKspwQf/jbHjWw4i4our4q13IsrLsG7uNWx5FkUEj3HatPQdIdlXaeNQItLoKt1ynlYbLMAMnA9l8bkdDgkY6Cue23gpLG4Se3XlguM+gB6Mbj1lXyUg5A8PSAwABUU4AmZNTsShIPymEbeTOFYfapIq9f5QMCtpXMeqTxlfieZT+5jQc1g+Irrfs015r3TbeeQ5k5Skh82jJQsfe2Ob7a5Iroj+TlKTp86noty2Ptjj/D99Ba9Ut2M8N2d9bXc9zbxzMbpwrONwOVGwD4btVy3D8qs3kCf2DNVp/J4h5dLY/PuJG/4Y1/7aDQ8a8E2CatpdrHbqkU3eGVVZhzBcEbg5HQ9MV79qXZxptpptxc28BSVO75T3kjAc0qKdmYg+iTW74ngd+JNMIRyiQyEvynlBKz7E9AfRH7RWX27SY0ecfOeIf8AmKf9KDP4K0wHTrI462sB/bEtK33C8PJZ2qfNgiX9kailBoeL+0qw09zDM0jTAA93GhJw24OWwn/FUUHaPq17tpmlsEPqyz55SPME8iA/4mqzpdHt2mFw0MTTABRIyKXAGSACRkdT0rSdoPGsOmW/ePhpXyIYs7ufM+SjIyfgOpFBTfaEdXiWNb7UC08xAjtLXOSCcZcIFGM+iPXLHYeJFvdlfDs1jp0cFwwMmWcqOkfPvyZ9og5JPmTjIGTo+zTg2UyHVtSy95N6SKw/qVIwNvZbl2x7I265qyXkAxkgZOBk9SfAe+gr/t10oz6VIygkwOk2B5DKN+xXJ+yuYq7aurdZEeORQyOpVlPQqwwQfcQcVyRx9wlJpt28DZMZ9KGQ+2nh/iHQjz9xFBZn8nXiRQJtPdsMW72HJ9bYCRR8AobH6x8Ky+2DsvluZWvrFeeRgO+iyAWIAAdM7ZwN12zjIySaoq1uXjdZI2ZHUhlZTggjoQR0NW/wv27SooS+h77G3exEK5/WQ+iT7wVHuoKzbhW/BwbK6B/3En8Nef5NXv0S5+5k/hroK17btLYZYzx+5o8/9JYV7/nm0n+1k+6f8KDnb8mr36Jc/cyfw0/Jq9+iXP3Mn8NdE/nm0n+1k+6f8Kfnm0n+1k+6f8KDnb8mr36Jc/cyfw0/Jq9+iXP3Mn8NdE/nm0n+1k+6f8Kfnm0n+1k+6f8ACg53HDV79EufuZP4a/fyXvvod19xJ/DXQ/55tJ/tZPun/Cn55tJ/tZPun/Cg54/Je++h3X3En8NPyXvvod19xJ/DXQ/55tJ/tZPun/Cn55tJ/tZPun/Cg54/Je++h3X3En8NekHCOoOQq2V0Sf7lx+0kYHxNdB/nm0n+1k+6f8K+ZO2jSQCRJKfcImyf24FBouyfspktZVvb7AlXPdQg55CRjmcjYtgnAGQOuc9NX/KK4lVmh09CCUPey48CVIjU+/lYtjyK14cV9ussimOwh7kH/ay4L/4UGVU+8lvhVQXNw8jtJIzO7ElmYkkk9SSdyaDzrpnsF0wxaUrnIM8skm/ltGPsIjz9tc/8I8OS6hdR2sPVt3bGyIPWc+4fvJA8a6902xSCKOCIYSNFRR5BQAPjsOtB4a/rMFpA9xcOEjUbnqST0VR4k+VQHhvtTa6uIoYNMnEEr8onJwBvuxAXl2AJOHJ2rx7Q4fl2s6dpj57hVa4lHg2OfAP2R8vwkNWRqF5FbQPLIQkUSFjgbBVHQAe7YAe4UGZWLqWmw3Cd3PEkqZB5ZFDDI6HBqlNG0e+4hklvZbmW0tVYrbomfDyGQDjbL+JyBjGBJ+zTVryC+utHvpTO0KCSGY5yU9HYk7nZ1IzkghhkjGAsyNAoCgYAGAB4AdBSvqlBga/qYtraa5KlxFG8hVepCgnx6dOtc26Nxc1xqDX9xay310CO4gTPdxgHY4AZjy52GOpLE53rp6aJXUqwDKwIIPQgjBB92K8rGwihUJDGkSDosahR+wDFBVXe8UX3qrDp8Z8Tjmx7887gj4LWdonZHyzxXV7f3FzNE6uhzgAqQwBLl2IyPDlqz6UCtHxfwtb6jAYLhfejj1kb5yn/AE6Gt5Sg5X4v7Lr+xYkRm4h8JYQTtv66DLJ+8e81B813BWr1LhyzuDzT2sErfOeJGP7SM0HGlK69/IXTPoNr90n4U/IXTPoNr90n4UHIVK69/IXTPoNr90n4U/IXTPoNr90n4UHIVK69/IXTPoNr90n4U/IXTPoNr90n4UHIVK69/IXTPoNr90n4U/IXTPoNr90n4UHIVK69/IXTPoNr90n4U/IXTPoNr90n4UHIVK69/IXTPoNr90n4U/IXTPoNr90n4UHIVS3g7s6vtQKmOMxwnGZpQQmPqeMh+G3mRXS9pwfp8TB47O2Vh0YRJkfA42rd0Ec4I4MttMh7qAEu2DJK3ruR5+SjwUbD3kkmR0pQVl2maJex3ttq+nx99JChjliG5ZPSOQo3fIdhgbg8hAO+IxrGoarr7R2Qs5LK2DBp3cNjY+JZVzjqIx1OCTtkXpSgjcusadpcK27zwwLDGOWNnHPyjOCF9ZySD0BJOah3ZSr31/fa06skcv6GAN4ovLk+WwRBkbZ5x4VK9c7O9Ou7g3NxCZJTy5JkkAPKAB6IbAGB0GPHzqS2tskaLHGqoigBVUAAAdAANgKD1pSlApSlApStBxrxXDpts1xNufVjjHrO3gB5DxJ8B57Ahv6VSWl6PrWtj5TcXTWVq28UcfMOZTjBCgqWU+DuST1AwRWTfcHavpSm60++ku1QZe3lBOVHXCliG2+byt5ZNBclKj/A3FcWpWq3MY5T6skZOSjjqufEbgg+II6HIEgoFKUoFKUoFKUoFKUoFKUoFKUoFKUoIrxvx1BpjW4nSRlmcguqnlQAbsT7RyR6I3xk+ABklndpKiyxMro4BVlOQQehBrG1zR4buF7e4QPG43B8PIg9QR5iqG0Xis6DfzWazG8sVf0gvrRk9cezzqdiAeViPA7AOiKViaVqcVzEk8DrJG4yrL0P+oIOxB3BBBrLoFKUoFKUoFKUoFU3xdZ/zhxLbWc28FvFzlD0bYyHbx5jyKfctXJVXdqej3FvdW+t2SGR4Byzxj2o/S9LbcjlYqTvj0T4E0FoAV+1EtD7SNNuYRL8qiiOPSSZ1R1PiCGIz8RkVDuNu1Lvz8g0cPPcS+h3qA4XOx7vO5OPb2VRvk+AfHY04/nTWVh/qO9JUD1f62ULjHhjOPcBU/seN7GW7lslnUTxty8rbBiBuIz0Yg5BHXIO3jUAmReG9HZQytfXB2I+fjGR5pEp8erHw5tvzhnsbgl05flvOt5KTKZFJ5o+b1UIOzbbkEZyWwehoLipVOpruraGQl+hvrEHAuE3kQZwOYnf7H8SAH2q3LK5EkaSAMA6qwDghgGAIDA7g79D0oPalKUClKUClKUClK/GYDc7UH7XzJIFBZiAAMkk4AA8SfCsfVbh44ZZIo+9dEZljBxzkDIUHBwT06VVP5KarrX6TU5jZ2x3S1jHpHxUyA9CDg+nk7Ecq5oNpxB2qhpfkmkQm9uT7Sg90vhnPtgHG+Qu/rVHNQn1PRLk38vPcWt0Va5Qtzd3IwAK56Ar6qsAFICqQMDGd2H6h8llutHuESO4jcsrAAGQD1gTgFsDDKTuVY+Aq3Lq3SRGjkVXRgVZWGQQdiCD1FBVfFnaG18IrDRSXnuVy8oyO5Q9cn2WA6t7PhliMSnhTs8tLSya0ZFm70D5Q7jeQ/8ANVU+qB069SSa81vh664euTqGnjvrJtpYm3KLn1WO55c+rJ1GwbPtW3wrxLb38C3Fu2VOzKfWRvFXHgR+w9RkUFbaTw1qOjagiWKtc2Fy+GRj/V7bsx9llUev0YDBGcVcNKUClKUClKUClKUClKUER1bsz0q4cySWiByckxs6Z8yQjAEnzxmtrovDtlYI3yeGOBQPTfxIG/pu2WIHXc1ua1nE2jLeWstq7vGsq8paM4bGQcbg7HGCPEEjxoKcsdNPEuo3FxKZEsIFMUXLsSTnlxkY5j/WHY49BTkVtebV9C651HTl8d+9iUftKgf4lwPYzVkcIcOx2FpFaxbhB6TYwXY7s564yfDJwMDwrc0Gs4f1eO9to7mNWEcq5CyLg43BBHT7RkHwJFantP1X5Npd3KCQxjKKR15pCIwR7xzZ+ypOiAAAAADYAdB8KqT+ULds0NnYxAmS4myFB68oCKp+LSDr82glvZJDKulWzTu8jyAyZdix5WYlAC3QcnLt8akOv6otrbTXLjKxRs5GcZ5QSFHvJ2+2qysu0S90+NIb/SJo4okVe8g3QKoCjGxToPn1qe03tSs73TGgtWk72V0DI6FSqg85JIyp3ULgMetBYNv2i2v83x6lKssUMjlACvM2QWX2Sdsqd/dWnk7btKHQzn4R/iRWp7T9H+TcNwQeMPycN+tjDH7WY1YfDcMJtLZ+SMc0ER9VfFFNBDrLtu0+WWOFIrrmkdUUlI8ZYhQT+kzjJ8qsi7nEaPIeiKWPwAz/AKV5pPCCFDR5PQAjNabtFuu60u+fOP6PIoPvdSg/e1BDezvtaN9dm2uIkg7xc25Uk8xGeZWJ2JONiAPVYbkitx20aE91prtEWDwETAKSOYL6wIHXC+kPHKjHWoO/A7y8P2Nzb5F3bK08ZX1mVpGlKjG5YZDL7xgetVkdm3Fy6nZLKcd6voTp5NjqB81huPtHgaD17N+JRqFhDOSDIBySjykTAPw5hhseTCpPVL8GMdI12fTW2trvDwZ6AnJjxv8ArxeZKrV0UFS9tOhSQvBrVptNbsolx4rn0WOOoGSh81byFWLwxrkd7axXUXqyLnHirDZlPvDAivmPVrO7aa0WWKZgmJo1IYcr5UhsbeYI6jbOMior2X8HXWmy3kTOjWbPzQjOXzt6RwMDK4U+ZTYAdQn8kYYFWAIIIIIyCDsQR4io/wALcF2mnvO9shUzsC2TkKB0RB4KCSfPfrgACRUoFKUoFKUoFKUoFKUoFKUoFKUoFKUoFU7qf9N4rhj6x2UYZvLKr3gI9/eSIP8ADVxVjJp8IlMwijEpHKZAo5yCQSC2MkZAOPcKDJqlu0eyjudf02zSNARiSUhQCw5i7KxG5wkR69OarpqDaZwTKmtT6pLJG6PGVjUZ5kOEQZztjkU7g9W6UHj26JnR5z5PEf8AzFH+tR3hPsc06eztriQ3BaWGKRh3igAuisQMLnGSfGpl2s6ZJc6VcQwrzyMYuVcgZxNGTuxA6A+NQvR9W4kgt4beHTrYrFGkYLyKSQihQTicb7UEq0Tso061mjuIkk7yNuZS0hIz8OhrH7drvk0eZc47x4kH+cOf3Ia1i6vxU3/2Nkn+If8Avmtj2t8NXeo2trbwKvN3oklJYBUxGy+eTu56ZoNNonCGuy20MT6jHaQrEiosCZcKFAHMwCHmx5NWiudMk4av4LhZHms7gd3Ozdc5y2QNuYD018Thx5mr4RQAAOgrC1rR4LuIwXMYkjJUlTnqpDA5GCNx/wAx0NBAe2TQGu7SC+s8vPbsskRi9JnRypymPWIPK49wbzrXjhrW9WH/AIjcCytj1gg9Zh4hsE9R4Mxx82rUsLKOGNYokCRoMKqjAA8hWRQRzhLgiy04f0aLDkYaVzzSMNsgt4AkA8qgDI6VI6UoFKUoFKUoFKUoFKUoP//Z"/>
          <p:cNvSpPr>
            <a:spLocks noChangeAspect="1" noChangeArrowheads="1"/>
          </p:cNvSpPr>
          <p:nvPr/>
        </p:nvSpPr>
        <p:spPr bwMode="auto">
          <a:xfrm>
            <a:off x="10532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sz="1300"/>
          </a:p>
        </p:txBody>
      </p:sp>
      <p:sp>
        <p:nvSpPr>
          <p:cNvPr id="56324" name="AutoShape 4" descr="data:image/jpeg;base64,/9j/4AAQSkZJRgABAQAAAQABAAD/2wCEAAkGBxMTEhQSEhQVFRUXGBkaGBgWGR0gHBsfGhoaGBwcGSAeIiggGx8mGxogIT0hJyorLi4xHh8zODMsNykuLi0BCgoKBQUFDgUFDisZExkrKysrKysrKysrKysrKysrKysrKysrKysrKysrKysrKysrKysrKysrKysrKysrKysrK//AABEIAN8A4gMBIgACEQEDEQH/xAAcAAEAAgMBAQEAAAAAAAAAAAAABgcEBQgDAgH/xABOEAACAQMCAwQFBwcJBgUFAAABAgMABBEFIQYSMQcTQVEiMkJhcRRSVGKBk9EWFyNykaHSCBUkM1NjgpLBQ3OisbLCJaOz0/E0RMPh8P/EABQBAQAAAAAAAAAAAAAAAAAAAAD/xAAUEQEAAAAAAAAAAAAAAAAAAAAA/9oADAMBAAIRAxEAPwC8aUpQKUpQKUpQKUrwivI2d41dGdMc6hgWXm3HMBuuffQe9YV3q9vFJHDJNGkkhxGjMA7ZOPRXqd6zaqPt+gaL5BqKD0recD45xKufLBiP+agtyledtOrorqcqyhgfMEZH7q9KBVZdjev3NzJqMdzM0phmVV5sbAmUYGP1Ks2qh7GPR1LW0/v/APplnH+tBru3TWrtL63gs5Z42Fu8rCF2XIy7EnlIzhYiatDgTiJb+xhuRjmZcSAeDrs49wzuPcRUDAE/FrAjItrbG/T0ox/7+K8uAmOlazc6S+0Fx+mts9OhIA/wgoSepiHnQSbjzi+e0vtNtYFjYXUvJJzqxIUvEgK4IxgMx3z0FTqql4qbveKdNi6rHCX+BxO//atTbtG1x7LTbm5i/rEUBD5M7rGG+wtn7KDdXOpQxsEkljRj0VnUE/AE5rJBqnuAezCxvLGO7u2kuZrgF2k71vRJJGNjuwxgls75rGu1uOG7mDlnefTJ35GSU5aI7ZIxtnBLeiAGwQQNjQXXShNecEyuqujBlYAqykEEHcEEbEe+g9KUpQKUpQKUpQKUpQKUpQKUpQKUqrr7jW703VWi1IqbK4P9HlRcLGBtv4nqOYEkjZhgbELRrmjhjhu9W4vp9Olb5XZTsrxnrLGWcdTs5zGcqeuxBBAz0qjAgEEEHcEdCPdVMnXodJ4g1F7luSCaFZBhSSz/AKMgADxLd4PLzIoJf2edo0OoDuZB3F4mQ8LbZK9THnc+9Tuu/UDJy+1jS/lGlXaDqqd6vxiIk2+IUj7arHUOHLzXbn+cLW2SwRVzHM7MskzDdHPL47D0wNgfWfAAkvBfaK/enS9ZQw3PqB2ACyZ2AfGwJ8GHot7tshJOx/VPlGk2pPrRqYj7u6JRf+AKftqZ1QvBC63p63NlZWPeL8ociWcFU2/Rll5mQMCEByCftqSnhHX7vPyzU1tkPsWwOQPIleT/AKmoLVqoezEcmvazHn1md/2yk/8AfVtwqQqgnmIABPmcda0+n8K2sN3LfRoRcTArI/MxBBKkjlzyjdB0FBAOzv8ATcQaxcfM/Q/scJ/+Ctj226G720WoW+1xZOJAR15Mgt8eUgN8A3nU507RLeB5ZIYkjeYgyMowXILHLe/LH9tZs8SurIwDKwIYHoQRgg/ZQUt2f6yuo8Qy3ighRZqQD7J5YVZfsdnHvxVi2/EFnqE15ppRnMQKTBl9BgcA8rA+Zx4HIJHTNYXAvZ1Bpks0sMkj94oXEnL6IBzsQBn/APVRLWzNomqz6j3Ty2N3jvSgyY2JByffzZIzgEOR1FBiXei6jw873FiTdaeTzSQud0HiSB0OP9oo8PSXAFTGD+buIrWN2DkROCU5sNG+2VYbqwI8cEEE4wc4zIu03SWiMvyyMKASVbmD7dRyEcxPwBzUO7BrQtLqN7HGYraaXEKYwMB5GwANsKrBdtuo8KC2b+0SaN4pASkilWAJBIYYIyCCNj4VTGrR3fDLLJBMLjT5Hx8nlbDqTljynG2w9ZRjf0l6GrpurlI0aSRgqIpZmOwAAySfcBVKaJbvxFqjXcyn+b7U8saN0c9QpHTLbO3u5V8jQWhwfxja6jH3ls/pD1422dP1h5fWGQfOpBVe8VdmKSzLeafKbG7DZLRj0HyfSLKOhPu2bcEHOamwv4kkjt3lUzMhYKSA7hcBm5R7/IeflQZlKUoFKUoFKUoFKUoFRvjzi+PTLb5RIjSEnlRF25mIJAZsEIMA7ny2BqSVh6vpcVzC9vOgkikGGU/tBHkQdwRuCARQQDRO2zTZsCbvbZtv6xeZc+5kz+0gVJtWtbDWLV4O9injO4aJ1Zo2HRlIzysM+PmQdiRVT/zemjXYstShS60yZiYZZEDNET1IOMqR7SjHzh4gzC/7GtPk5ZrOSa1bGUaGTmXcbMObLdPJh1oNVwRxDPpF0NH1Nswn/wCluD6uCcKpJ9g9PqHY7YI+u062ji13SbiRFdJSIirAFcq+AxB8jMD/AIRWr4t7NtakhEPyqO/iTdO9wJgfHlZ8kZG2O8wfLYGplwbwfNLaWo1hVkltnLQKWyyrgBRKQcORjpkjAXOTQWFWNLp8TSJM0aNKgIRyoLKD1CnqM1k0oFKUoFKUoFKUoFfjKCMHcHqDX7Sgjk/AemO3O1lb83XaMAH4gbGt9bW6RoscaqiKMKqgBQB4ADYCvWlBTnalrkuoXceh2Jzlh8pcdBjDcpPzUHpN5nlXqCDaHDehxWVtFbQjCRrjJ6serM3vJ3r7tdDt455LmOFFmlAWRwMFgCTv4Zydz1OFznAxjcW8SwafbtcznAGyqPWdj0Rfef3DJOwoMLj7jKHTLczSelI2RFEDu7f6KOpbw+JAML7M+D57if8AnrU8tO/pQRnYIPByPDA2VfAb9cYwuB+Gp9Xuv541Mfogf6NAfVIB9E4P+zB3x7ZyTt61z0Ght+L7V7+TTgzC4RAxDKQGyMlUJ9YhSG28DtnBxvqqXt3it4kgvEmEF/Ey9zy+vIoOSCB0C7nmO3VfaqYdnXGUep2olGFmTCzIPZbHUfVbGQfiOoNBKqUpQKUpQK/Ca/ahHbNqbwaTcNGcM/LHnyDsA37VyPtoI5qvaFqF9PJbaFAJEjOHuXA5c9MqWIQDrjOS2NhWFNxBxLp4727gju4Ru5UJkDx/qsFcfOKEVYPZvpEdrptrHGB6USSOR7TyKGZs+O5wPcAPCpNQQbTNY0/iGykhIPQc8bY7yJvZdTuOvRhsehHUVFuB9XutIvF0a+5pIZDi0mUEjc7DG5Ck9R7B+qcjy480kaTqlnqdpiOOaURzxjZTzetgDbDLk46BlBq43hUsrFQWXPKSBkZ2OD4ZFB6UpSgUpSgUpSgUrA1vWYLSJp7mRY418W8T5KOrE+Q3rnjtD7Wbi+5obbmt7bod8SSfrkH0R9Ue/JPgHS1Kovsx7YOXktNSYkbKlyeo8AJvMf3n+bxarzRgQCCCDuCOh+FB+0pSgUpSgVo+KOErS/EQuo+fun5kOcHqOZT5q2ACK3lKD5RAoCqAABgAdAB0AqtuPO1FYH+Racvyq8Y8no+ksZ8tvXcfNGw3ydsGW8b6PPd2ckFtObeVsYcdCPFWIHMAR4rv06jIOBwH2f2umJ+jHeTkYedh6R8wo9hc+A92ScUEX4K7L2Mvy/WHNxdN6XdseZEPUc/gxHQKPQXwztjJ1vhK6tNUi1DS0UrO3JdwkhVIO7Se4HrkbhgDhuYirMqK8VdoVhYZE0waQf7KL0pPgQNl/wARFBKqVB+zzjmbUnmY2bwW4AMMjZIfchgWwAT0OFzjfJ6VOKBSlKBWj424fF/ZT2pPKXX0GPg6kMpPu5gM+7NZ2uSTLbzG2UPOI27pSQAXweXOSBjOOpFVZF2t3lmwj1fT5I98d5ECAf1Qx5H28Q/2UH52Z9oQtQNK1XNvNB+jR5Nl5R6qOei4HR/VZcb+Jt9ZVK8wIK4zkHbHnnyqu7u90LXVVHkjMvROY91Mu2cLzY5xvnHpLWp/MRbglReXIiJyUwu/xPTPv5aDy4o1Eazq1pY2pD21q/fXEq7qSpGQD4jA5AR1LnwXNXFWl4V4WttPi7m1j5QcFmO7uR4u3j8Og3wBW6oFKUoFKV8TSqilnYKqgksxwABuSSdgKD7qEdoHaTbaaCn9dckejCp9XyMh9ge7qdsDG4gvaL2z55rfTDjwa5I/b3IP7Oc+/A6NVJyyFmLMSzMSSSckk7kknqSfGg2/FPFFzqE3fXT8xGeVRsiA+CL4fHqcbk1rbCykmkWKFGkkc4VVGST/AP29bzgvgu61KXkgXEYOJJm9RPHf5zfVG/wG9dJcF8E2mlxHuwC+P0s8mOYjqd+iIMeqPLfJ3oId2cdj0dvy3GoBZZxusXWOM/W8JGH+Ue/Y1KuPO0S10xeVz3s5GVgQ7/FzuI1953PgDg1Be0TtnC81vphDHcNcEbDw/RA+sfrnbyByDVHTzM7M7szsxJZmJJJPUkncn30HXfB/GVrqMfPbv6Q9eNtnT9YeI+sMj31Ia5A4H0u+nuk/m/nEykHvFPKIx5u3QL7jnO4weldGWPHtpFNHp91dxvdhcSSIvLF3nzCckK/uzjO2xIWgmdKUoFKUoFfMjhQWY4ABJJ8ANya+qxNXs++gmhzjvI3TPlzKVz++gp59Z1PiCaSOxkNpYRtytLuGf4kekWI35AQAD6R3GZbwp2R6fZ4d0+Uyj25gCoP1U9UbjO/MR51r+wXUU+RyWLDkuLaWQSIfW3b1vfhsp7uUeYqxNT1KG3QyzypEg6s7BR8N+p91BlAY2FftVPrfbKrv3GlW0l3MejFWC/EKPTYfHl+NTLgB9RNux1QIsxkYqF5chDjCsF2GDnxJxjO+chJqUpQQ/ini2S21DT7KKNH+Ulu85iQVUFfSXHu5zgjfA6VLZoldSrqGU7EMMg/EHrVG8ecSNBxGs6W73PySBVKISMc6sSxIVtgJh4dcb1IrDt109jiWK4hPiSqso/ytzf8ADQbbiDsi0y5yViNu59qA8o/yHKfsArV8M8C6rYXUKxaiZbIN+kR85CgEhVVuYDOwypB3qSad2l6VN6t7Ev8Avcx/+oFqTWd5HKvPE6SKfaRgw/aNqD3pSlApSq57Ru1SCw5oIOWe6+b7EZ/vCOp+oN/MjaglnFXFNtp8JmuX5RvyoN3cjwRfH49B4kVzd2gdo9zqTFD+itgfRhU9cdDIfbPu6DwGdzGtc1me7mae5kaSRvE+A8AoGyqM9BtXlpmnS3EqwwRtJI5wqqMk/gB4k7DxoMWrT7OOyGW75bi9DQ2/VY+kko/7EPn1I6YyGqddnHZFFactxe8s1wMFU6xxHwx89x847DwG2azO0XtWgsOaC35Z7rccufQjP94R1P1Bv5ldqCSarq1jpFqvPyQRKMRxoPSY9cIvViSck+/JPjXPXaD2lXOpExj9DbZ2iU7tjoZT7RzvjoNupGai+u63PeTNPcyNJIfE9APBVHRVHkKxLW2eR1jjRndjhVQEsT5ADc0HlVg9nfZbcagRNLzQWvzyPSkHlED4fXO3lzYIrb6ZwdZaTGt3rTLJMwzFZLht/OTwb7fQG+7EgVotb7V9RmuEnik+TpGf0cMfqAdMSZ/rDjbcY8gKCzO0izudM08Q6RAIrfBM8sZJmXbBY7Z3A3kySB80AGueK6Z7O+1W3v8Algn5YLrpy+xIf7snofqHfyLb1qe0fsejuOe508LFN1aHYRyH6vhGx/yn3bmgg3Z32sz2XLBdc09sNh4yRjw5CfWUfNPuwRjB6G0TWILuJZ7aRZI26FfD3MOqkeR3rja+s5IZGilRo5EOGVhgg+8VsuFeKLnT5e+tZOUnHMp3RwPB18fHfYjJwRQdjUqEdn/aVa6kAn9TcgbxMfW2yTEfbHu6jfbG5m9ApSlBX3GfZgl3cfLLW4ks7n2njzhtsZ2ZSrY2yDv4jxrUWfYuJJBJqN9cXhHQEkbeRZmdsfDlq2K8Lq8jjGZJEQebsAP30GLomhW1ond20KRL48g3PvY9WPvJJrX6txbFb31rYuknPcglHGOQY5tjvnOw8PaFY9/2jaVEMvewH/dt3n7ow1Vbx/x7ZXV9pc1rI7G2nBclCoKs8ZPrYPsnw8TQX3SlKCtOzixmOq6xdzxPHzSKkRdSvMgZxlcjccqIc9N6n2oaTbzjE8EUo8pEVv8AqBr0v7+KBDJNIkSDq0jBR+01XHEPbZZREpaJJdyb+qCqbddyOY467KR76De6j2V6TNubRUPnEzp+5SF/dW34Q4Wg06FoLbn5GdpDzkE5YAdQBthQKq7T5Nf1uMTLPHZWjk4MZILBWKnHKTIdwQQWUHerc4c0w21rDbl+8MSKhcjHNgdcZOM/E0GxrzubhI0aSRlRFBLMxACgbkknYAedelc09sPaC19M1tbv/RIzjKnaZh7Z81B9Uf4vEYDc9pPbE0vNbaaxSPcNcbh290Xig+t6x8MeNOk0q0ezLsmkvQl1ec0VscFUGzyjwP1EPzupHTGQ1BFOCOB7rU5OWFeWJTiSZvUTxIHzmx7I92cDeujeGuGLHRrZmUqgAzNPKRzN8T4DPRR+8nJ8+J+K7DRrdY8KCFxFbxY5j78eyuerHrv1O1c68a8b3WpSc07csanMcK+onhn6zY9o77nGBtQTbtE7Y5Ljmt9PLRQ7hpukj+HoeMa+/wBY7eruKqSlWd2c9kk15y3F3zQW3ULjEko+qD6in5x3PgN80EQ4P4QutRl7u3T0R68jZEaD6x8/qjc+WxNdJcB9n9rpiZQd5ORh52HpHzCj2Fz4D3ZJxUi0jS4baJYLeNY416Ko/efEk+Z3NZlBHuMeDrXUYu7uE9IZ5JV2dCfmnxHmp2P7DXNPHPA11pknLMOeJjiOZR6LeOD81seyffgkb11vWPqFjHPG0UyLJG4wysMgig4oq2+zvtjkg5bfUC0sOwWbrInh6fjIvv8AWG/rbCvDtJ7IpbTmuLENNb7lo+skQ/5ug8+oHXOC1VXQdXcVcI2Os26yBlLFf0VzFgke4/PXPVT7+h3rnLjLg6602Xu7hPRJ/Ryr6jj3HwPmp3HwwT6cE8b3Wmyc0Dc0bHMkLeo/hn6rY9oeQzkbV0Pw/wAR6frls8RVWyP0tvL66+8Y6jPR16bdDtQcqxyFSGUlWBBBBwQRuCCOhzV0dnfbOV5bfUyWHRbkDceQlA6/rjfzB3NR7tK7KprHmuLbmmtep8Xi/XA9Zfrj7QOprag7chmV1V0YMrAFWU5BB3BBGxBHjX3XP3Ydx8YZF064b9DIcQsT/VuT6n6rHp5MfrHHQNBiatZ99BLDzFO8jdOYdV5lK8w3G4znrVY2nYRZ55p7m5lbqSCq5+OQx/fVs1DX7UtJEjRNdhXUlWBjlABU4IzyY6++g8rDsm0mIg/JQ5HjI7t+4ty/urQds/CtrFpMj29vDCY5InzHGqk5bu9yBk+vUvi7Q9LbpfQfa2P+eK9ZOLdLlXka8snU49FpoiDg5GQT5jNBstC1FZraCbI/SRRvv9dA3+tK9ILuAqpR4ipA5SrLjGNsY2xivygoDi3ha9jv5LnUbW6vrXvHKd1MTyoWJAOAzIoX2fQGw3qY8P8AGGhfI54rRY7R2hkXklUKzegQAZCSHJ97EmrbqPcRcEWF7k3FtGzn/aKOV/8AMuCfgcig0vYef/BbX4zf+tJU7qpJuyu9syX0fUZI/HuZj6JPjkgFT9qfbVjcLvcm1i+WcvyjBEvLy45gxG3Lt0H/AMdKDRdrmtm00u4dDh5AIkOcHMnokg+BCcx+yuUq6H/lHE/zfbjw+Ur/AOlLiueKCz+xHgVL2Vru4Xmt4GAVD0kkxzYbzVQQSPHK9RkVYHaz2nfIM2lpym6KgsxwRCCMjboXI3AOwGCc5xWw7ClUaPBy9S8pb494w/6QK5846kdtRvTJnm+USg59zkAfAAAD3YoNVfXkk0jSyu0kjnLMxySfea+tN0+W4kWGCNpJHOFVRkn8AOuTsKxq3fDnFt5Y83ySVYi/rHuo2Y+7mdS2PdnFBd3Zz2QRWvLcX3LNcDdY+scZ8P8AeMPM7A9M4DVa1cq/nZ1j6YfuYf4KfnZ1j6YfuYf4KDqqlcq/nZ1j6YfuYf4KfnZ1j6YfuYf4KDqqlcq/nZ1j6YfuYf4KfnZ1j6YfuYf4KDqqqo7SeyGO657mwCxXB3aPpHKfHHgjnz6E9cZLVVn52dY+mH7mH+Cn52dY+mH7mH+CgiN/ZSQyNFMjRyIcMrDBB99fun30kEiTQu0ciHKspwQf/jbHjWw4i4our4q13IsrLsG7uNWx5FkUEj3HatPQdIdlXaeNQItLoKt1ynlYbLMAMnA9l8bkdDgkY6Cue23gpLG4Se3XlguM+gB6Mbj1lXyUg5A8PSAwABUU4AmZNTsShIPymEbeTOFYfapIq9f5QMCtpXMeqTxlfieZT+5jQc1g+Irrfs015r3TbeeQ5k5Skh82jJQsfe2Ob7a5Iroj+TlKTp86noty2Ptjj/D99Ba9Ut2M8N2d9bXc9zbxzMbpwrONwOVGwD4btVy3D8qs3kCf2DNVp/J4h5dLY/PuJG/4Y1/7aDQ8a8E2CatpdrHbqkU3eGVVZhzBcEbg5HQ9MV79qXZxptpptxc28BSVO75T3kjAc0qKdmYg+iTW74ngd+JNMIRyiQyEvynlBKz7E9AfRH7RWX27SY0ecfOeIf8AmKf9KDP4K0wHTrI462sB/bEtK33C8PJZ2qfNgiX9kailBoeL+0qw09zDM0jTAA93GhJw24OWwn/FUUHaPq17tpmlsEPqyz55SPME8iA/4mqzpdHt2mFw0MTTABRIyKXAGSACRkdT0rSdoPGsOmW/ePhpXyIYs7ufM+SjIyfgOpFBTfaEdXiWNb7UC08xAjtLXOSCcZcIFGM+iPXLHYeJFvdlfDs1jp0cFwwMmWcqOkfPvyZ9og5JPmTjIGTo+zTg2UyHVtSy95N6SKw/qVIwNvZbl2x7I265qyXkAxkgZOBk9SfAe+gr/t10oz6VIygkwOk2B5DKN+xXJ+yuYq7aurdZEeORQyOpVlPQqwwQfcQcVyRx9wlJpt28DZMZ9KGQ+2nh/iHQjz9xFBZn8nXiRQJtPdsMW72HJ9bYCRR8AobH6x8Ky+2DsvluZWvrFeeRgO+iyAWIAAdM7ZwN12zjIySaoq1uXjdZI2ZHUhlZTggjoQR0NW/wv27SooS+h77G3exEK5/WQ+iT7wVHuoKzbhW/BwbK6B/3En8Nef5NXv0S5+5k/hroK17btLYZYzx+5o8/9JYV7/nm0n+1k+6f8KDnb8mr36Jc/cyfw0/Jq9+iXP3Mn8NdE/nm0n+1k+6f8Kfnm0n+1k+6f8KDnb8mr36Jc/cyfw0/Jq9+iXP3Mn8NdE/nm0n+1k+6f8Kfnm0n+1k+6f8ACg53HDV79EufuZP4a/fyXvvod19xJ/DXQ/55tJ/tZPun/Cn55tJ/tZPun/Cg54/Je++h3X3En8NPyXvvod19xJ/DXQ/55tJ/tZPun/Cn55tJ/tZPun/Cg54/Je++h3X3En8NekHCOoOQq2V0Sf7lx+0kYHxNdB/nm0n+1k+6f8K+ZO2jSQCRJKfcImyf24FBouyfspktZVvb7AlXPdQg55CRjmcjYtgnAGQOuc9NX/KK4lVmh09CCUPey48CVIjU+/lYtjyK14cV9ussimOwh7kH/ay4L/4UGVU+8lvhVQXNw8jtJIzO7ElmYkkk9SSdyaDzrpnsF0wxaUrnIM8skm/ltGPsIjz9tc/8I8OS6hdR2sPVt3bGyIPWc+4fvJA8a6902xSCKOCIYSNFRR5BQAPjsOtB4a/rMFpA9xcOEjUbnqST0VR4k+VQHhvtTa6uIoYNMnEEr8onJwBvuxAXl2AJOHJ2rx7Q4fl2s6dpj57hVa4lHg2OfAP2R8vwkNWRqF5FbQPLIQkUSFjgbBVHQAe7YAe4UGZWLqWmw3Cd3PEkqZB5ZFDDI6HBqlNG0e+4hklvZbmW0tVYrbomfDyGQDjbL+JyBjGBJ+zTVryC+utHvpTO0KCSGY5yU9HYk7nZ1IzkghhkjGAsyNAoCgYAGAB4AdBSvqlBga/qYtraa5KlxFG8hVepCgnx6dOtc26Nxc1xqDX9xay310CO4gTPdxgHY4AZjy52GOpLE53rp6aJXUqwDKwIIPQgjBB92K8rGwihUJDGkSDosahR+wDFBVXe8UX3qrDp8Z8Tjmx7887gj4LWdonZHyzxXV7f3FzNE6uhzgAqQwBLl2IyPDlqz6UCtHxfwtb6jAYLhfejj1kb5yn/AE6Gt5Sg5X4v7Lr+xYkRm4h8JYQTtv66DLJ+8e81B813BWr1LhyzuDzT2sErfOeJGP7SM0HGlK69/IXTPoNr90n4U/IXTPoNr90n4UHIVK69/IXTPoNr90n4U/IXTPoNr90n4UHIVK69/IXTPoNr90n4U/IXTPoNr90n4UHIVK69/IXTPoNr90n4U/IXTPoNr90n4UHIVK69/IXTPoNr90n4U/IXTPoNr90n4UHIVK69/IXTPoNr90n4U/IXTPoNr90n4UHIVS3g7s6vtQKmOMxwnGZpQQmPqeMh+G3mRXS9pwfp8TB47O2Vh0YRJkfA42rd0Ec4I4MttMh7qAEu2DJK3ruR5+SjwUbD3kkmR0pQVl2maJex3ttq+nx99JChjliG5ZPSOQo3fIdhgbg8hAO+IxrGoarr7R2Qs5LK2DBp3cNjY+JZVzjqIx1OCTtkXpSgjcusadpcK27zwwLDGOWNnHPyjOCF9ZySD0BJOah3ZSr31/fa06skcv6GAN4ovLk+WwRBkbZ5x4VK9c7O9Ou7g3NxCZJTy5JkkAPKAB6IbAGB0GPHzqS2tskaLHGqoigBVUAAAdAANgKD1pSlApSlApStBxrxXDpts1xNufVjjHrO3gB5DxJ8B57Ahv6VSWl6PrWtj5TcXTWVq28UcfMOZTjBCgqWU+DuST1AwRWTfcHavpSm60++ku1QZe3lBOVHXCliG2+byt5ZNBclKj/A3FcWpWq3MY5T6skZOSjjqufEbgg+II6HIEgoFKUoFKUoFKUoFKUoFKUoFKUoFKUoIrxvx1BpjW4nSRlmcguqnlQAbsT7RyR6I3xk+ABklndpKiyxMro4BVlOQQehBrG1zR4buF7e4QPG43B8PIg9QR5iqG0Xis6DfzWazG8sVf0gvrRk9cezzqdiAeViPA7AOiKViaVqcVzEk8DrJG4yrL0P+oIOxB3BBBrLoFKUoFKUoFKUoFU3xdZ/zhxLbWc28FvFzlD0bYyHbx5jyKfctXJVXdqej3FvdW+t2SGR4Byzxj2o/S9LbcjlYqTvj0T4E0FoAV+1EtD7SNNuYRL8qiiOPSSZ1R1PiCGIz8RkVDuNu1Lvz8g0cPPcS+h3qA4XOx7vO5OPb2VRvk+AfHY04/nTWVh/qO9JUD1f62ULjHhjOPcBU/seN7GW7lslnUTxty8rbBiBuIz0Yg5BHXIO3jUAmReG9HZQytfXB2I+fjGR5pEp8erHw5tvzhnsbgl05flvOt5KTKZFJ5o+b1UIOzbbkEZyWwehoLipVOpruraGQl+hvrEHAuE3kQZwOYnf7H8SAH2q3LK5EkaSAMA6qwDghgGAIDA7g79D0oPalKUClKUClKUClK/GYDc7UH7XzJIFBZiAAMkk4AA8SfCsfVbh44ZZIo+9dEZljBxzkDIUHBwT06VVP5KarrX6TU5jZ2x3S1jHpHxUyA9CDg+nk7Ecq5oNpxB2qhpfkmkQm9uT7Sg90vhnPtgHG+Qu/rVHNQn1PRLk38vPcWt0Va5Qtzd3IwAK56Ar6qsAFICqQMDGd2H6h8llutHuESO4jcsrAAGQD1gTgFsDDKTuVY+Aq3Lq3SRGjkVXRgVZWGQQdiCD1FBVfFnaG18IrDRSXnuVy8oyO5Q9cn2WA6t7PhliMSnhTs8tLSya0ZFm70D5Q7jeQ/8ANVU+qB069SSa81vh664euTqGnjvrJtpYm3KLn1WO55c+rJ1GwbPtW3wrxLb38C3Fu2VOzKfWRvFXHgR+w9RkUFbaTw1qOjagiWKtc2Fy+GRj/V7bsx9llUev0YDBGcVcNKUClKUClKUClKUClKUER1bsz0q4cySWiByckxs6Z8yQjAEnzxmtrovDtlYI3yeGOBQPTfxIG/pu2WIHXc1ua1nE2jLeWstq7vGsq8paM4bGQcbg7HGCPEEjxoKcsdNPEuo3FxKZEsIFMUXLsSTnlxkY5j/WHY49BTkVtebV9C651HTl8d+9iUftKgf4lwPYzVkcIcOx2FpFaxbhB6TYwXY7s564yfDJwMDwrc0Gs4f1eO9to7mNWEcq5CyLg43BBHT7RkHwJFantP1X5Npd3KCQxjKKR15pCIwR7xzZ+ypOiAAAAADYAdB8KqT+ULds0NnYxAmS4myFB68oCKp+LSDr82glvZJDKulWzTu8jyAyZdix5WYlAC3QcnLt8akOv6otrbTXLjKxRs5GcZ5QSFHvJ2+2qysu0S90+NIb/SJo4okVe8g3QKoCjGxToPn1qe03tSs73TGgtWk72V0DI6FSqg85JIyp3ULgMetBYNv2i2v83x6lKssUMjlACvM2QWX2Sdsqd/dWnk7btKHQzn4R/iRWp7T9H+TcNwQeMPycN+tjDH7WY1YfDcMJtLZ+SMc0ER9VfFFNBDrLtu0+WWOFIrrmkdUUlI8ZYhQT+kzjJ8qsi7nEaPIeiKWPwAz/AKV5pPCCFDR5PQAjNabtFuu60u+fOP6PIoPvdSg/e1BDezvtaN9dm2uIkg7xc25Uk8xGeZWJ2JONiAPVYbkitx20aE91prtEWDwETAKSOYL6wIHXC+kPHKjHWoO/A7y8P2Nzb5F3bK08ZX1mVpGlKjG5YZDL7xgetVkdm3Fy6nZLKcd6voTp5NjqB81huPtHgaD17N+JRqFhDOSDIBySjykTAPw5hhseTCpPVL8GMdI12fTW2trvDwZ6AnJjxv8ArxeZKrV0UFS9tOhSQvBrVptNbsolx4rn0WOOoGSh81byFWLwxrkd7axXUXqyLnHirDZlPvDAivmPVrO7aa0WWKZgmJo1IYcr5UhsbeYI6jbOMior2X8HXWmy3kTOjWbPzQjOXzt6RwMDK4U+ZTYAdQn8kYYFWAIIIIIyCDsQR4io/wALcF2mnvO9shUzsC2TkKB0RB4KCSfPfrgACRUoFKUoFKUoFKUoFKUoFKUoFKUoFKUoFU7qf9N4rhj6x2UYZvLKr3gI9/eSIP8ADVxVjJp8IlMwijEpHKZAo5yCQSC2MkZAOPcKDJqlu0eyjudf02zSNARiSUhQCw5i7KxG5wkR69OarpqDaZwTKmtT6pLJG6PGVjUZ5kOEQZztjkU7g9W6UHj26JnR5z5PEf8AzFH+tR3hPsc06eztriQ3BaWGKRh3igAuisQMLnGSfGpl2s6ZJc6VcQwrzyMYuVcgZxNGTuxA6A+NQvR9W4kgt4beHTrYrFGkYLyKSQihQTicb7UEq0Tso061mjuIkk7yNuZS0hIz8OhrH7drvk0eZc47x4kH+cOf3Ia1i6vxU3/2Nkn+If8Avmtj2t8NXeo2trbwKvN3oklJYBUxGy+eTu56ZoNNonCGuy20MT6jHaQrEiosCZcKFAHMwCHmx5NWiudMk4av4LhZHms7gd3Ozdc5y2QNuYD018Thx5mr4RQAAOgrC1rR4LuIwXMYkjJUlTnqpDA5GCNx/wAx0NBAe2TQGu7SC+s8vPbsskRi9JnRypymPWIPK49wbzrXjhrW9WH/AIjcCytj1gg9Zh4hsE9R4Mxx82rUsLKOGNYokCRoMKqjAA8hWRQRzhLgiy04f0aLDkYaVzzSMNsgt4AkA8qgDI6VI6UoFKUoFKUoFKUoFKUoP//Z"/>
          <p:cNvSpPr>
            <a:spLocks noChangeAspect="1" noChangeArrowheads="1"/>
          </p:cNvSpPr>
          <p:nvPr/>
        </p:nvSpPr>
        <p:spPr bwMode="auto">
          <a:xfrm>
            <a:off x="10532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sz="1300"/>
          </a:p>
        </p:txBody>
      </p:sp>
      <p:sp>
        <p:nvSpPr>
          <p:cNvPr id="56326" name="AutoShape 6" descr="data:image/jpeg;base64,/9j/4AAQSkZJRgABAQAAAQABAAD/2wCEAAkGBxMTEhQSEhQVFRUXGBkaGBgWGR0gHBsfGhoaGBwcGSAeIiggGx8mGxogIT0hJyorLi4xHh8zODMsNykuLi0BCgoKBQUFDgUFDisZExkrKysrKysrKysrKysrKysrKysrKysrKysrKysrKysrKysrKysrKysrKysrKysrKysrK//AABEIAN8A4gMBIgACEQEDEQH/xAAcAAEAAgMBAQEAAAAAAAAAAAAABgcEBQgDAgH/xABOEAACAQMCAwQFBwcJBgUFAAABAgMABBEFIQYSMQcTQVEiMkJhcRRSVGKBk9EWFyNykaHSCBUkM1NjgpLBQ3OisbLCJaOz0/E0RMPh8P/EABQBAQAAAAAAAAAAAAAAAAAAAAD/xAAUEQEAAAAAAAAAAAAAAAAAAAAA/9oADAMBAAIRAxEAPwC8aUpQKUpQKUpQKUrwivI2d41dGdMc6hgWXm3HMBuuffQe9YV3q9vFJHDJNGkkhxGjMA7ZOPRXqd6zaqPt+gaL5BqKD0recD45xKufLBiP+agtyledtOrorqcqyhgfMEZH7q9KBVZdjev3NzJqMdzM0phmVV5sbAmUYGP1Ks2qh7GPR1LW0/v/APplnH+tBru3TWrtL63gs5Z42Fu8rCF2XIy7EnlIzhYiatDgTiJb+xhuRjmZcSAeDrs49wzuPcRUDAE/FrAjItrbG/T0ox/7+K8uAmOlazc6S+0Fx+mts9OhIA/wgoSepiHnQSbjzi+e0vtNtYFjYXUvJJzqxIUvEgK4IxgMx3z0FTqql4qbveKdNi6rHCX+BxO//atTbtG1x7LTbm5i/rEUBD5M7rGG+wtn7KDdXOpQxsEkljRj0VnUE/AE5rJBqnuAezCxvLGO7u2kuZrgF2k71vRJJGNjuwxgls75rGu1uOG7mDlnefTJ35GSU5aI7ZIxtnBLeiAGwQQNjQXXShNecEyuqujBlYAqykEEHcEEbEe+g9KUpQKUpQKUpQKUpQKUpQKUpQKUqrr7jW703VWi1IqbK4P9HlRcLGBtv4nqOYEkjZhgbELRrmjhjhu9W4vp9Olb5XZTsrxnrLGWcdTs5zGcqeuxBBAz0qjAgEEEHcEdCPdVMnXodJ4g1F7luSCaFZBhSSz/AKMgADxLd4PLzIoJf2edo0OoDuZB3F4mQ8LbZK9THnc+9Tuu/UDJy+1jS/lGlXaDqqd6vxiIk2+IUj7arHUOHLzXbn+cLW2SwRVzHM7MskzDdHPL47D0wNgfWfAAkvBfaK/enS9ZQw3PqB2ACyZ2AfGwJ8GHot7tshJOx/VPlGk2pPrRqYj7u6JRf+AKftqZ1QvBC63p63NlZWPeL8ociWcFU2/Rll5mQMCEByCftqSnhHX7vPyzU1tkPsWwOQPIleT/AKmoLVqoezEcmvazHn1md/2yk/8AfVtwqQqgnmIABPmcda0+n8K2sN3LfRoRcTArI/MxBBKkjlzyjdB0FBAOzv8ATcQaxcfM/Q/scJ/+Ctj226G720WoW+1xZOJAR15Mgt8eUgN8A3nU507RLeB5ZIYkjeYgyMowXILHLe/LH9tZs8SurIwDKwIYHoQRgg/ZQUt2f6yuo8Qy3ighRZqQD7J5YVZfsdnHvxVi2/EFnqE15ppRnMQKTBl9BgcA8rA+Zx4HIJHTNYXAvZ1Bpks0sMkj94oXEnL6IBzsQBn/APVRLWzNomqz6j3Ty2N3jvSgyY2JByffzZIzgEOR1FBiXei6jw873FiTdaeTzSQud0HiSB0OP9oo8PSXAFTGD+buIrWN2DkROCU5sNG+2VYbqwI8cEEE4wc4zIu03SWiMvyyMKASVbmD7dRyEcxPwBzUO7BrQtLqN7HGYraaXEKYwMB5GwANsKrBdtuo8KC2b+0SaN4pASkilWAJBIYYIyCCNj4VTGrR3fDLLJBMLjT5Hx8nlbDqTljynG2w9ZRjf0l6GrpurlI0aSRgqIpZmOwAAySfcBVKaJbvxFqjXcyn+b7U8saN0c9QpHTLbO3u5V8jQWhwfxja6jH3ls/pD1422dP1h5fWGQfOpBVe8VdmKSzLeafKbG7DZLRj0HyfSLKOhPu2bcEHOamwv4kkjt3lUzMhYKSA7hcBm5R7/IeflQZlKUoFKUoFKUoFKUoFRvjzi+PTLb5RIjSEnlRF25mIJAZsEIMA7ny2BqSVh6vpcVzC9vOgkikGGU/tBHkQdwRuCARQQDRO2zTZsCbvbZtv6xeZc+5kz+0gVJtWtbDWLV4O9injO4aJ1Zo2HRlIzysM+PmQdiRVT/zemjXYstShS60yZiYZZEDNET1IOMqR7SjHzh4gzC/7GtPk5ZrOSa1bGUaGTmXcbMObLdPJh1oNVwRxDPpF0NH1Nswn/wCluD6uCcKpJ9g9PqHY7YI+u062ji13SbiRFdJSIirAFcq+AxB8jMD/AIRWr4t7NtakhEPyqO/iTdO9wJgfHlZ8kZG2O8wfLYGplwbwfNLaWo1hVkltnLQKWyyrgBRKQcORjpkjAXOTQWFWNLp8TSJM0aNKgIRyoLKD1CnqM1k0oFKUoFKUoFKUoFfjKCMHcHqDX7Sgjk/AemO3O1lb83XaMAH4gbGt9bW6RoscaqiKMKqgBQB4ADYCvWlBTnalrkuoXceh2Jzlh8pcdBjDcpPzUHpN5nlXqCDaHDehxWVtFbQjCRrjJ6serM3vJ3r7tdDt455LmOFFmlAWRwMFgCTv4Zydz1OFznAxjcW8SwafbtcznAGyqPWdj0Rfef3DJOwoMLj7jKHTLczSelI2RFEDu7f6KOpbw+JAML7M+D57if8AnrU8tO/pQRnYIPByPDA2VfAb9cYwuB+Gp9Xuv541Mfogf6NAfVIB9E4P+zB3x7ZyTt61z0Ght+L7V7+TTgzC4RAxDKQGyMlUJ9YhSG28DtnBxvqqXt3it4kgvEmEF/Ey9zy+vIoOSCB0C7nmO3VfaqYdnXGUep2olGFmTCzIPZbHUfVbGQfiOoNBKqUpQKUpQK/Ca/ahHbNqbwaTcNGcM/LHnyDsA37VyPtoI5qvaFqF9PJbaFAJEjOHuXA5c9MqWIQDrjOS2NhWFNxBxLp4727gju4Ru5UJkDx/qsFcfOKEVYPZvpEdrptrHGB6USSOR7TyKGZs+O5wPcAPCpNQQbTNY0/iGykhIPQc8bY7yJvZdTuOvRhsehHUVFuB9XutIvF0a+5pIZDi0mUEjc7DG5Ck9R7B+qcjy480kaTqlnqdpiOOaURzxjZTzetgDbDLk46BlBq43hUsrFQWXPKSBkZ2OD4ZFB6UpSgUpSgUpSgUrA1vWYLSJp7mRY418W8T5KOrE+Q3rnjtD7Wbi+5obbmt7bod8SSfrkH0R9Ue/JPgHS1Kovsx7YOXktNSYkbKlyeo8AJvMf3n+bxarzRgQCCCDuCOh+FB+0pSgUpSgVo+KOErS/EQuo+fun5kOcHqOZT5q2ACK3lKD5RAoCqAABgAdAB0AqtuPO1FYH+Racvyq8Y8no+ksZ8tvXcfNGw3ydsGW8b6PPd2ckFtObeVsYcdCPFWIHMAR4rv06jIOBwH2f2umJ+jHeTkYedh6R8wo9hc+A92ScUEX4K7L2Mvy/WHNxdN6XdseZEPUc/gxHQKPQXwztjJ1vhK6tNUi1DS0UrO3JdwkhVIO7Se4HrkbhgDhuYirMqK8VdoVhYZE0waQf7KL0pPgQNl/wARFBKqVB+zzjmbUnmY2bwW4AMMjZIfchgWwAT0OFzjfJ6VOKBSlKBWj424fF/ZT2pPKXX0GPg6kMpPu5gM+7NZ2uSTLbzG2UPOI27pSQAXweXOSBjOOpFVZF2t3lmwj1fT5I98d5ECAf1Qx5H28Q/2UH52Z9oQtQNK1XNvNB+jR5Nl5R6qOei4HR/VZcb+Jt9ZVK8wIK4zkHbHnnyqu7u90LXVVHkjMvROY91Mu2cLzY5xvnHpLWp/MRbglReXIiJyUwu/xPTPv5aDy4o1Eazq1pY2pD21q/fXEq7qSpGQD4jA5AR1LnwXNXFWl4V4WttPi7m1j5QcFmO7uR4u3j8Og3wBW6oFKUoFKV8TSqilnYKqgksxwABuSSdgKD7qEdoHaTbaaCn9dckejCp9XyMh9ge7qdsDG4gvaL2z55rfTDjwa5I/b3IP7Oc+/A6NVJyyFmLMSzMSSSckk7kknqSfGg2/FPFFzqE3fXT8xGeVRsiA+CL4fHqcbk1rbCykmkWKFGkkc4VVGST/AP29bzgvgu61KXkgXEYOJJm9RPHf5zfVG/wG9dJcF8E2mlxHuwC+P0s8mOYjqd+iIMeqPLfJ3oId2cdj0dvy3GoBZZxusXWOM/W8JGH+Ue/Y1KuPO0S10xeVz3s5GVgQ7/FzuI1953PgDg1Be0TtnC81vphDHcNcEbDw/RA+sfrnbyByDVHTzM7M7szsxJZmJJJPUkncn30HXfB/GVrqMfPbv6Q9eNtnT9YeI+sMj31Ia5A4H0u+nuk/m/nEykHvFPKIx5u3QL7jnO4weldGWPHtpFNHp91dxvdhcSSIvLF3nzCckK/uzjO2xIWgmdKUoFKUoFfMjhQWY4ABJJ8ANya+qxNXs++gmhzjvI3TPlzKVz++gp59Z1PiCaSOxkNpYRtytLuGf4kekWI35AQAD6R3GZbwp2R6fZ4d0+Uyj25gCoP1U9UbjO/MR51r+wXUU+RyWLDkuLaWQSIfW3b1vfhsp7uUeYqxNT1KG3QyzypEg6s7BR8N+p91BlAY2FftVPrfbKrv3GlW0l3MejFWC/EKPTYfHl+NTLgB9RNux1QIsxkYqF5chDjCsF2GDnxJxjO+chJqUpQQ/ini2S21DT7KKNH+Ulu85iQVUFfSXHu5zgjfA6VLZoldSrqGU7EMMg/EHrVG8ecSNBxGs6W73PySBVKISMc6sSxIVtgJh4dcb1IrDt109jiWK4hPiSqso/ytzf8ADQbbiDsi0y5yViNu59qA8o/yHKfsArV8M8C6rYXUKxaiZbIN+kR85CgEhVVuYDOwypB3qSad2l6VN6t7Ev8Avcx/+oFqTWd5HKvPE6SKfaRgw/aNqD3pSlApSq57Ru1SCw5oIOWe6+b7EZ/vCOp+oN/MjaglnFXFNtp8JmuX5RvyoN3cjwRfH49B4kVzd2gdo9zqTFD+itgfRhU9cdDIfbPu6DwGdzGtc1me7mae5kaSRvE+A8AoGyqM9BtXlpmnS3EqwwRtJI5wqqMk/gB4k7DxoMWrT7OOyGW75bi9DQ2/VY+kko/7EPn1I6YyGqddnHZFFactxe8s1wMFU6xxHwx89x847DwG2azO0XtWgsOaC35Z7rccufQjP94R1P1Bv5ldqCSarq1jpFqvPyQRKMRxoPSY9cIvViSck+/JPjXPXaD2lXOpExj9DbZ2iU7tjoZT7RzvjoNupGai+u63PeTNPcyNJIfE9APBVHRVHkKxLW2eR1jjRndjhVQEsT5ADc0HlVg9nfZbcagRNLzQWvzyPSkHlED4fXO3lzYIrb6ZwdZaTGt3rTLJMwzFZLht/OTwb7fQG+7EgVotb7V9RmuEnik+TpGf0cMfqAdMSZ/rDjbcY8gKCzO0izudM08Q6RAIrfBM8sZJmXbBY7Z3A3kySB80AGueK6Z7O+1W3v8Algn5YLrpy+xIf7snofqHfyLb1qe0fsejuOe508LFN1aHYRyH6vhGx/yn3bmgg3Z32sz2XLBdc09sNh4yRjw5CfWUfNPuwRjB6G0TWILuJZ7aRZI26FfD3MOqkeR3rja+s5IZGilRo5EOGVhgg+8VsuFeKLnT5e+tZOUnHMp3RwPB18fHfYjJwRQdjUqEdn/aVa6kAn9TcgbxMfW2yTEfbHu6jfbG5m9ApSlBX3GfZgl3cfLLW4ks7n2njzhtsZ2ZSrY2yDv4jxrUWfYuJJBJqN9cXhHQEkbeRZmdsfDlq2K8Lq8jjGZJEQebsAP30GLomhW1ond20KRL48g3PvY9WPvJJrX6txbFb31rYuknPcglHGOQY5tjvnOw8PaFY9/2jaVEMvewH/dt3n7ow1Vbx/x7ZXV9pc1rI7G2nBclCoKs8ZPrYPsnw8TQX3SlKCtOzixmOq6xdzxPHzSKkRdSvMgZxlcjccqIc9N6n2oaTbzjE8EUo8pEVv8AqBr0v7+KBDJNIkSDq0jBR+01XHEPbZZREpaJJdyb+qCqbddyOY467KR76De6j2V6TNubRUPnEzp+5SF/dW34Q4Wg06FoLbn5GdpDzkE5YAdQBthQKq7T5Nf1uMTLPHZWjk4MZILBWKnHKTIdwQQWUHerc4c0w21rDbl+8MSKhcjHNgdcZOM/E0GxrzubhI0aSRlRFBLMxACgbkknYAedelc09sPaC19M1tbv/RIzjKnaZh7Z81B9Uf4vEYDc9pPbE0vNbaaxSPcNcbh290Xig+t6x8MeNOk0q0ezLsmkvQl1ec0VscFUGzyjwP1EPzupHTGQ1BFOCOB7rU5OWFeWJTiSZvUTxIHzmx7I92cDeujeGuGLHRrZmUqgAzNPKRzN8T4DPRR+8nJ8+J+K7DRrdY8KCFxFbxY5j78eyuerHrv1O1c68a8b3WpSc07csanMcK+onhn6zY9o77nGBtQTbtE7Y5Ljmt9PLRQ7hpukj+HoeMa+/wBY7eruKqSlWd2c9kk15y3F3zQW3ULjEko+qD6in5x3PgN80EQ4P4QutRl7u3T0R68jZEaD6x8/qjc+WxNdJcB9n9rpiZQd5ORh52HpHzCj2Fz4D3ZJxUi0jS4baJYLeNY416Ko/efEk+Z3NZlBHuMeDrXUYu7uE9IZ5JV2dCfmnxHmp2P7DXNPHPA11pknLMOeJjiOZR6LeOD81seyffgkb11vWPqFjHPG0UyLJG4wysMgig4oq2+zvtjkg5bfUC0sOwWbrInh6fjIvv8AWG/rbCvDtJ7IpbTmuLENNb7lo+skQ/5ug8+oHXOC1VXQdXcVcI2Os26yBlLFf0VzFgke4/PXPVT7+h3rnLjLg6602Xu7hPRJ/Ryr6jj3HwPmp3HwwT6cE8b3Wmyc0Dc0bHMkLeo/hn6rY9oeQzkbV0Pw/wAR6frls8RVWyP0tvL66+8Y6jPR16bdDtQcqxyFSGUlWBBBBwQRuCCOhzV0dnfbOV5bfUyWHRbkDceQlA6/rjfzB3NR7tK7KprHmuLbmmtep8Xi/XA9Zfrj7QOprag7chmV1V0YMrAFWU5BB3BBGxBHjX3XP3Ydx8YZF064b9DIcQsT/VuT6n6rHp5MfrHHQNBiatZ99BLDzFO8jdOYdV5lK8w3G4znrVY2nYRZ55p7m5lbqSCq5+OQx/fVs1DX7UtJEjRNdhXUlWBjlABU4IzyY6++g8rDsm0mIg/JQ5HjI7t+4ty/urQds/CtrFpMj29vDCY5InzHGqk5bu9yBk+vUvi7Q9LbpfQfa2P+eK9ZOLdLlXka8snU49FpoiDg5GQT5jNBstC1FZraCbI/SRRvv9dA3+tK9ILuAqpR4ipA5SrLjGNsY2xivygoDi3ha9jv5LnUbW6vrXvHKd1MTyoWJAOAzIoX2fQGw3qY8P8AGGhfI54rRY7R2hkXklUKzegQAZCSHJ97EmrbqPcRcEWF7k3FtGzn/aKOV/8AMuCfgcig0vYef/BbX4zf+tJU7qpJuyu9syX0fUZI/HuZj6JPjkgFT9qfbVjcLvcm1i+WcvyjBEvLy45gxG3Lt0H/AMdKDRdrmtm00u4dDh5AIkOcHMnokg+BCcx+yuUq6H/lHE/zfbjw+Ur/AOlLiueKCz+xHgVL2Vru4Xmt4GAVD0kkxzYbzVQQSPHK9RkVYHaz2nfIM2lpym6KgsxwRCCMjboXI3AOwGCc5xWw7ClUaPBy9S8pb494w/6QK5846kdtRvTJnm+USg59zkAfAAAD3YoNVfXkk0jSyu0kjnLMxySfea+tN0+W4kWGCNpJHOFVRkn8AOuTsKxq3fDnFt5Y83ySVYi/rHuo2Y+7mdS2PdnFBd3Zz2QRWvLcX3LNcDdY+scZ8P8AeMPM7A9M4DVa1cq/nZ1j6YfuYf4KfnZ1j6YfuYf4KDqqlcq/nZ1j6YfuYf4KfnZ1j6YfuYf4KDqqlcq/nZ1j6YfuYf4KfnZ1j6YfuYf4KDqqqo7SeyGO657mwCxXB3aPpHKfHHgjnz6E9cZLVVn52dY+mH7mH+Cn52dY+mH7mH+CgiN/ZSQyNFMjRyIcMrDBB99fun30kEiTQu0ciHKspwQf/jbHjWw4i4our4q13IsrLsG7uNWx5FkUEj3HatPQdIdlXaeNQItLoKt1ynlYbLMAMnA9l8bkdDgkY6Cue23gpLG4Se3XlguM+gB6Mbj1lXyUg5A8PSAwABUU4AmZNTsShIPymEbeTOFYfapIq9f5QMCtpXMeqTxlfieZT+5jQc1g+Irrfs015r3TbeeQ5k5Skh82jJQsfe2Ob7a5Iroj+TlKTp86noty2Ptjj/D99Ba9Ut2M8N2d9bXc9zbxzMbpwrONwOVGwD4btVy3D8qs3kCf2DNVp/J4h5dLY/PuJG/4Y1/7aDQ8a8E2CatpdrHbqkU3eGVVZhzBcEbg5HQ9MV79qXZxptpptxc28BSVO75T3kjAc0qKdmYg+iTW74ngd+JNMIRyiQyEvynlBKz7E9AfRH7RWX27SY0ecfOeIf8AmKf9KDP4K0wHTrI462sB/bEtK33C8PJZ2qfNgiX9kailBoeL+0qw09zDM0jTAA93GhJw24OWwn/FUUHaPq17tpmlsEPqyz55SPME8iA/4mqzpdHt2mFw0MTTABRIyKXAGSACRkdT0rSdoPGsOmW/ePhpXyIYs7ufM+SjIyfgOpFBTfaEdXiWNb7UC08xAjtLXOSCcZcIFGM+iPXLHYeJFvdlfDs1jp0cFwwMmWcqOkfPvyZ9og5JPmTjIGTo+zTg2UyHVtSy95N6SKw/qVIwNvZbl2x7I265qyXkAxkgZOBk9SfAe+gr/t10oz6VIygkwOk2B5DKN+xXJ+yuYq7aurdZEeORQyOpVlPQqwwQfcQcVyRx9wlJpt28DZMZ9KGQ+2nh/iHQjz9xFBZn8nXiRQJtPdsMW72HJ9bYCRR8AobH6x8Ky+2DsvluZWvrFeeRgO+iyAWIAAdM7ZwN12zjIySaoq1uXjdZI2ZHUhlZTggjoQR0NW/wv27SooS+h77G3exEK5/WQ+iT7wVHuoKzbhW/BwbK6B/3En8Nef5NXv0S5+5k/hroK17btLYZYzx+5o8/9JYV7/nm0n+1k+6f8KDnb8mr36Jc/cyfw0/Jq9+iXP3Mn8NdE/nm0n+1k+6f8Kfnm0n+1k+6f8KDnb8mr36Jc/cyfw0/Jq9+iXP3Mn8NdE/nm0n+1k+6f8Kfnm0n+1k+6f8ACg53HDV79EufuZP4a/fyXvvod19xJ/DXQ/55tJ/tZPun/Cn55tJ/tZPun/Cg54/Je++h3X3En8NPyXvvod19xJ/DXQ/55tJ/tZPun/Cn55tJ/tZPun/Cg54/Je++h3X3En8NekHCOoOQq2V0Sf7lx+0kYHxNdB/nm0n+1k+6f8K+ZO2jSQCRJKfcImyf24FBouyfspktZVvb7AlXPdQg55CRjmcjYtgnAGQOuc9NX/KK4lVmh09CCUPey48CVIjU+/lYtjyK14cV9ussimOwh7kH/ay4L/4UGVU+8lvhVQXNw8jtJIzO7ElmYkkk9SSdyaDzrpnsF0wxaUrnIM8skm/ltGPsIjz9tc/8I8OS6hdR2sPVt3bGyIPWc+4fvJA8a6902xSCKOCIYSNFRR5BQAPjsOtB4a/rMFpA9xcOEjUbnqST0VR4k+VQHhvtTa6uIoYNMnEEr8onJwBvuxAXl2AJOHJ2rx7Q4fl2s6dpj57hVa4lHg2OfAP2R8vwkNWRqF5FbQPLIQkUSFjgbBVHQAe7YAe4UGZWLqWmw3Cd3PEkqZB5ZFDDI6HBqlNG0e+4hklvZbmW0tVYrbomfDyGQDjbL+JyBjGBJ+zTVryC+utHvpTO0KCSGY5yU9HYk7nZ1IzkghhkjGAsyNAoCgYAGAB4AdBSvqlBga/qYtraa5KlxFG8hVepCgnx6dOtc26Nxc1xqDX9xay310CO4gTPdxgHY4AZjy52GOpLE53rp6aJXUqwDKwIIPQgjBB92K8rGwihUJDGkSDosahR+wDFBVXe8UX3qrDp8Z8Tjmx7887gj4LWdonZHyzxXV7f3FzNE6uhzgAqQwBLl2IyPDlqz6UCtHxfwtb6jAYLhfejj1kb5yn/AE6Gt5Sg5X4v7Lr+xYkRm4h8JYQTtv66DLJ+8e81B813BWr1LhyzuDzT2sErfOeJGP7SM0HGlK69/IXTPoNr90n4U/IXTPoNr90n4UHIVK69/IXTPoNr90n4U/IXTPoNr90n4UHIVK69/IXTPoNr90n4U/IXTPoNr90n4UHIVK69/IXTPoNr90n4U/IXTPoNr90n4UHIVK69/IXTPoNr90n4U/IXTPoNr90n4UHIVK69/IXTPoNr90n4U/IXTPoNr90n4UHIVS3g7s6vtQKmOMxwnGZpQQmPqeMh+G3mRXS9pwfp8TB47O2Vh0YRJkfA42rd0Ec4I4MttMh7qAEu2DJK3ruR5+SjwUbD3kkmR0pQVl2maJex3ttq+nx99JChjliG5ZPSOQo3fIdhgbg8hAO+IxrGoarr7R2Qs5LK2DBp3cNjY+JZVzjqIx1OCTtkXpSgjcusadpcK27zwwLDGOWNnHPyjOCF9ZySD0BJOah3ZSr31/fa06skcv6GAN4ovLk+WwRBkbZ5x4VK9c7O9Ou7g3NxCZJTy5JkkAPKAB6IbAGB0GPHzqS2tskaLHGqoigBVUAAAdAANgKD1pSlApSlApStBxrxXDpts1xNufVjjHrO3gB5DxJ8B57Ahv6VSWl6PrWtj5TcXTWVq28UcfMOZTjBCgqWU+DuST1AwRWTfcHavpSm60++ku1QZe3lBOVHXCliG2+byt5ZNBclKj/A3FcWpWq3MY5T6skZOSjjqufEbgg+II6HIEgoFKUoFKUoFKUoFKUoFKUoFKUoFKUoIrxvx1BpjW4nSRlmcguqnlQAbsT7RyR6I3xk+ABklndpKiyxMro4BVlOQQehBrG1zR4buF7e4QPG43B8PIg9QR5iqG0Xis6DfzWazG8sVf0gvrRk9cezzqdiAeViPA7AOiKViaVqcVzEk8DrJG4yrL0P+oIOxB3BBBrLoFKUoFKUoFKUoFU3xdZ/zhxLbWc28FvFzlD0bYyHbx5jyKfctXJVXdqej3FvdW+t2SGR4Byzxj2o/S9LbcjlYqTvj0T4E0FoAV+1EtD7SNNuYRL8qiiOPSSZ1R1PiCGIz8RkVDuNu1Lvz8g0cPPcS+h3qA4XOx7vO5OPb2VRvk+AfHY04/nTWVh/qO9JUD1f62ULjHhjOPcBU/seN7GW7lslnUTxty8rbBiBuIz0Yg5BHXIO3jUAmReG9HZQytfXB2I+fjGR5pEp8erHw5tvzhnsbgl05flvOt5KTKZFJ5o+b1UIOzbbkEZyWwehoLipVOpruraGQl+hvrEHAuE3kQZwOYnf7H8SAH2q3LK5EkaSAMA6qwDghgGAIDA7g79D0oPalKUClKUClKUClK/GYDc7UH7XzJIFBZiAAMkk4AA8SfCsfVbh44ZZIo+9dEZljBxzkDIUHBwT06VVP5KarrX6TU5jZ2x3S1jHpHxUyA9CDg+nk7Ecq5oNpxB2qhpfkmkQm9uT7Sg90vhnPtgHG+Qu/rVHNQn1PRLk38vPcWt0Va5Qtzd3IwAK56Ar6qsAFICqQMDGd2H6h8llutHuESO4jcsrAAGQD1gTgFsDDKTuVY+Aq3Lq3SRGjkVXRgVZWGQQdiCD1FBVfFnaG18IrDRSXnuVy8oyO5Q9cn2WA6t7PhliMSnhTs8tLSya0ZFm70D5Q7jeQ/8ANVU+qB069SSa81vh664euTqGnjvrJtpYm3KLn1WO55c+rJ1GwbPtW3wrxLb38C3Fu2VOzKfWRvFXHgR+w9RkUFbaTw1qOjagiWKtc2Fy+GRj/V7bsx9llUev0YDBGcVcNKUClKUClKUClKUClKUER1bsz0q4cySWiByckxs6Z8yQjAEnzxmtrovDtlYI3yeGOBQPTfxIG/pu2WIHXc1ua1nE2jLeWstq7vGsq8paM4bGQcbg7HGCPEEjxoKcsdNPEuo3FxKZEsIFMUXLsSTnlxkY5j/WHY49BTkVtebV9C651HTl8d+9iUftKgf4lwPYzVkcIcOx2FpFaxbhB6TYwXY7s564yfDJwMDwrc0Gs4f1eO9to7mNWEcq5CyLg43BBHT7RkHwJFantP1X5Npd3KCQxjKKR15pCIwR7xzZ+ypOiAAAAADYAdB8KqT+ULds0NnYxAmS4myFB68oCKp+LSDr82glvZJDKulWzTu8jyAyZdix5WYlAC3QcnLt8akOv6otrbTXLjKxRs5GcZ5QSFHvJ2+2qysu0S90+NIb/SJo4okVe8g3QKoCjGxToPn1qe03tSs73TGgtWk72V0DI6FSqg85JIyp3ULgMetBYNv2i2v83x6lKssUMjlACvM2QWX2Sdsqd/dWnk7btKHQzn4R/iRWp7T9H+TcNwQeMPycN+tjDH7WY1YfDcMJtLZ+SMc0ER9VfFFNBDrLtu0+WWOFIrrmkdUUlI8ZYhQT+kzjJ8qsi7nEaPIeiKWPwAz/AKV5pPCCFDR5PQAjNabtFuu60u+fOP6PIoPvdSg/e1BDezvtaN9dm2uIkg7xc25Uk8xGeZWJ2JONiAPVYbkitx20aE91prtEWDwETAKSOYL6wIHXC+kPHKjHWoO/A7y8P2Nzb5F3bK08ZX1mVpGlKjG5YZDL7xgetVkdm3Fy6nZLKcd6voTp5NjqB81huPtHgaD17N+JRqFhDOSDIBySjykTAPw5hhseTCpPVL8GMdI12fTW2trvDwZ6AnJjxv8ArxeZKrV0UFS9tOhSQvBrVptNbsolx4rn0WOOoGSh81byFWLwxrkd7axXUXqyLnHirDZlPvDAivmPVrO7aa0WWKZgmJo1IYcr5UhsbeYI6jbOMior2X8HXWmy3kTOjWbPzQjOXzt6RwMDK4U+ZTYAdQn8kYYFWAIIIIIyCDsQR4io/wALcF2mnvO9shUzsC2TkKB0RB4KCSfPfrgACRUoFKUoFKUoFKUoFKUoFKUoFKUoFKUoFU7qf9N4rhj6x2UYZvLKr3gI9/eSIP8ADVxVjJp8IlMwijEpHKZAo5yCQSC2MkZAOPcKDJqlu0eyjudf02zSNARiSUhQCw5i7KxG5wkR69OarpqDaZwTKmtT6pLJG6PGVjUZ5kOEQZztjkU7g9W6UHj26JnR5z5PEf8AzFH+tR3hPsc06eztriQ3BaWGKRh3igAuisQMLnGSfGpl2s6ZJc6VcQwrzyMYuVcgZxNGTuxA6A+NQvR9W4kgt4beHTrYrFGkYLyKSQihQTicb7UEq0Tso061mjuIkk7yNuZS0hIz8OhrH7drvk0eZc47x4kH+cOf3Ia1i6vxU3/2Nkn+If8Avmtj2t8NXeo2trbwKvN3oklJYBUxGy+eTu56ZoNNonCGuy20MT6jHaQrEiosCZcKFAHMwCHmx5NWiudMk4av4LhZHms7gd3Ozdc5y2QNuYD018Thx5mr4RQAAOgrC1rR4LuIwXMYkjJUlTnqpDA5GCNx/wAx0NBAe2TQGu7SC+s8vPbsskRi9JnRypymPWIPK49wbzrXjhrW9WH/AIjcCytj1gg9Zh4hsE9R4Mxx82rUsLKOGNYokCRoMKqjAA8hWRQRzhLgiy04f0aLDkYaVzzSMNsgt4AkA8qgDI6VI6UoFKUoFKUoFKUoFKUoP//Z"/>
          <p:cNvSpPr>
            <a:spLocks noChangeAspect="1" noChangeArrowheads="1"/>
          </p:cNvSpPr>
          <p:nvPr/>
        </p:nvSpPr>
        <p:spPr bwMode="auto">
          <a:xfrm>
            <a:off x="10532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sz="1300"/>
          </a:p>
        </p:txBody>
      </p:sp>
      <p:pic>
        <p:nvPicPr>
          <p:cNvPr id="56327" name="Picture 7"/>
          <p:cNvPicPr>
            <a:picLocks noChangeAspect="1" noChangeArrowheads="1"/>
          </p:cNvPicPr>
          <p:nvPr/>
        </p:nvPicPr>
        <p:blipFill>
          <a:blip r:embed="rId5" cstate="print"/>
          <a:srcRect/>
          <a:stretch>
            <a:fillRect/>
          </a:stretch>
        </p:blipFill>
        <p:spPr bwMode="auto">
          <a:xfrm>
            <a:off x="8136701" y="5200402"/>
            <a:ext cx="1404705" cy="1323975"/>
          </a:xfrm>
          <a:prstGeom prst="rect">
            <a:avLst/>
          </a:prstGeom>
          <a:noFill/>
          <a:ln w="9525">
            <a:noFill/>
            <a:miter lim="800000"/>
            <a:headEnd/>
            <a:tailEnd/>
          </a:ln>
        </p:spPr>
      </p:pic>
      <p:pic>
        <p:nvPicPr>
          <p:cNvPr id="56328" name="Picture 8"/>
          <p:cNvPicPr>
            <a:picLocks noChangeAspect="1" noChangeArrowheads="1"/>
          </p:cNvPicPr>
          <p:nvPr/>
        </p:nvPicPr>
        <p:blipFill>
          <a:blip r:embed="rId6" cstate="print"/>
          <a:srcRect/>
          <a:stretch>
            <a:fillRect/>
          </a:stretch>
        </p:blipFill>
        <p:spPr bwMode="auto">
          <a:xfrm>
            <a:off x="5926900" y="4895600"/>
            <a:ext cx="2057400" cy="1467293"/>
          </a:xfrm>
          <a:prstGeom prst="rect">
            <a:avLst/>
          </a:prstGeom>
          <a:noFill/>
          <a:ln w="9525">
            <a:noFill/>
            <a:miter lim="800000"/>
            <a:headEnd/>
            <a:tailEnd/>
          </a:ln>
        </p:spPr>
      </p:pic>
      <p:pic>
        <p:nvPicPr>
          <p:cNvPr id="17" name="Picture 18" descr="Raad Gharaibeh, Ph.D."/>
          <p:cNvPicPr>
            <a:picLocks noChangeAspect="1" noChangeArrowheads="1"/>
          </p:cNvPicPr>
          <p:nvPr/>
        </p:nvPicPr>
        <p:blipFill>
          <a:blip r:embed="rId7" cstate="print"/>
          <a:srcRect/>
          <a:stretch>
            <a:fillRect/>
          </a:stretch>
        </p:blipFill>
        <p:spPr bwMode="auto">
          <a:xfrm>
            <a:off x="1208035" y="3447800"/>
            <a:ext cx="1219200" cy="1456944"/>
          </a:xfrm>
          <a:prstGeom prst="rect">
            <a:avLst/>
          </a:prstGeom>
          <a:noFill/>
        </p:spPr>
      </p:pic>
      <p:sp>
        <p:nvSpPr>
          <p:cNvPr id="18" name="Rectangle 17"/>
          <p:cNvSpPr/>
          <p:nvPr/>
        </p:nvSpPr>
        <p:spPr>
          <a:xfrm>
            <a:off x="897700" y="3066802"/>
            <a:ext cx="1497526" cy="307777"/>
          </a:xfrm>
          <a:prstGeom prst="rect">
            <a:avLst/>
          </a:prstGeom>
        </p:spPr>
        <p:txBody>
          <a:bodyPr wrap="none" anchor="ctr">
            <a:spAutoFit/>
          </a:bodyPr>
          <a:lstStyle/>
          <a:p>
            <a:r>
              <a:rPr lang="en-US" sz="1400" dirty="0" err="1">
                <a:solidFill>
                  <a:srgbClr val="FF0000"/>
                </a:solidFill>
                <a:latin typeface="Arial" pitchFamily="34" charset="0"/>
                <a:cs typeface="Arial" pitchFamily="34" charset="0"/>
              </a:rPr>
              <a:t>Raad</a:t>
            </a:r>
            <a:r>
              <a:rPr lang="en-US" sz="1400" dirty="0">
                <a:solidFill>
                  <a:srgbClr val="FF0000"/>
                </a:solidFill>
                <a:latin typeface="Arial" pitchFamily="34" charset="0"/>
                <a:cs typeface="Arial" pitchFamily="34" charset="0"/>
              </a:rPr>
              <a:t> </a:t>
            </a:r>
            <a:r>
              <a:rPr lang="en-US" sz="1400" dirty="0" err="1">
                <a:solidFill>
                  <a:srgbClr val="FF0000"/>
                </a:solidFill>
                <a:latin typeface="Arial" pitchFamily="34" charset="0"/>
                <a:cs typeface="Arial" pitchFamily="34" charset="0"/>
              </a:rPr>
              <a:t>Gharaibeh</a:t>
            </a:r>
            <a:endParaRPr lang="en-US" sz="1400" dirty="0">
              <a:solidFill>
                <a:srgbClr val="FF0000"/>
              </a:solidFill>
              <a:latin typeface="Arial" pitchFamily="34" charset="0"/>
              <a:cs typeface="Arial" pitchFamily="34" charset="0"/>
            </a:endParaRPr>
          </a:p>
        </p:txBody>
      </p:sp>
      <p:sp>
        <p:nvSpPr>
          <p:cNvPr id="20" name="Rectangle 19"/>
          <p:cNvSpPr/>
          <p:nvPr/>
        </p:nvSpPr>
        <p:spPr>
          <a:xfrm>
            <a:off x="2503437" y="3076189"/>
            <a:ext cx="1428761" cy="307777"/>
          </a:xfrm>
          <a:prstGeom prst="rect">
            <a:avLst/>
          </a:prstGeom>
        </p:spPr>
        <p:txBody>
          <a:bodyPr wrap="square" anchor="ctr">
            <a:spAutoFit/>
          </a:bodyPr>
          <a:lstStyle/>
          <a:p>
            <a:r>
              <a:rPr lang="en-US" sz="1400" dirty="0">
                <a:solidFill>
                  <a:srgbClr val="FF0000"/>
                </a:solidFill>
                <a:latin typeface="Arial" pitchFamily="34" charset="0"/>
                <a:cs typeface="Arial" pitchFamily="34" charset="0"/>
              </a:rPr>
              <a:t>Jon </a:t>
            </a:r>
            <a:r>
              <a:rPr lang="en-US" sz="1400" dirty="0" err="1">
                <a:solidFill>
                  <a:srgbClr val="FF0000"/>
                </a:solidFill>
                <a:latin typeface="Arial" pitchFamily="34" charset="0"/>
                <a:cs typeface="Arial" pitchFamily="34" charset="0"/>
              </a:rPr>
              <a:t>McCafferty</a:t>
            </a:r>
            <a:endParaRPr lang="en-US" sz="1400" dirty="0">
              <a:solidFill>
                <a:srgbClr val="FF0000"/>
              </a:solidFill>
              <a:latin typeface="Arial" pitchFamily="34" charset="0"/>
              <a:cs typeface="Arial" pitchFamily="34" charset="0"/>
            </a:endParaRPr>
          </a:p>
        </p:txBody>
      </p:sp>
      <p:pic>
        <p:nvPicPr>
          <p:cNvPr id="21" name="Picture 5"/>
          <p:cNvPicPr>
            <a:picLocks noChangeAspect="1" noChangeArrowheads="1"/>
          </p:cNvPicPr>
          <p:nvPr/>
        </p:nvPicPr>
        <p:blipFill>
          <a:blip r:embed="rId8" cstate="print"/>
          <a:srcRect/>
          <a:stretch>
            <a:fillRect/>
          </a:stretch>
        </p:blipFill>
        <p:spPr bwMode="auto">
          <a:xfrm>
            <a:off x="2789196" y="3560279"/>
            <a:ext cx="850808" cy="1131103"/>
          </a:xfrm>
          <a:prstGeom prst="rect">
            <a:avLst/>
          </a:prstGeom>
          <a:noFill/>
          <a:ln w="9525">
            <a:noFill/>
            <a:miter lim="800000"/>
            <a:headEnd/>
            <a:tailEnd/>
          </a:ln>
        </p:spPr>
      </p:pic>
      <p:pic>
        <p:nvPicPr>
          <p:cNvPr id="22" name="Picture 4" descr="Janelle C. Arthur"/>
          <p:cNvPicPr>
            <a:picLocks noChangeAspect="1" noChangeArrowheads="1"/>
          </p:cNvPicPr>
          <p:nvPr/>
        </p:nvPicPr>
        <p:blipFill>
          <a:blip r:embed="rId9" cstate="print"/>
          <a:srcRect/>
          <a:stretch>
            <a:fillRect/>
          </a:stretch>
        </p:blipFill>
        <p:spPr bwMode="auto">
          <a:xfrm>
            <a:off x="5913396" y="3407881"/>
            <a:ext cx="1295400" cy="1295399"/>
          </a:xfrm>
          <a:prstGeom prst="rect">
            <a:avLst/>
          </a:prstGeom>
          <a:noFill/>
        </p:spPr>
      </p:pic>
      <p:sp>
        <p:nvSpPr>
          <p:cNvPr id="23" name="TextBox 22"/>
          <p:cNvSpPr txBox="1"/>
          <p:nvPr/>
        </p:nvSpPr>
        <p:spPr>
          <a:xfrm flipH="1">
            <a:off x="5837198" y="3076190"/>
            <a:ext cx="2345551" cy="307777"/>
          </a:xfrm>
          <a:prstGeom prst="rect">
            <a:avLst/>
          </a:prstGeom>
          <a:noFill/>
        </p:spPr>
        <p:txBody>
          <a:bodyPr wrap="square" rtlCol="0" anchor="ctr">
            <a:spAutoFit/>
          </a:bodyPr>
          <a:lstStyle/>
          <a:p>
            <a:r>
              <a:rPr lang="en-US" sz="1400" dirty="0">
                <a:solidFill>
                  <a:srgbClr val="FF0000"/>
                </a:solidFill>
                <a:latin typeface="Arial" pitchFamily="34" charset="0"/>
                <a:cs typeface="Arial" pitchFamily="34" charset="0"/>
              </a:rPr>
              <a:t>Janelle Arthur</a:t>
            </a:r>
          </a:p>
        </p:txBody>
      </p:sp>
      <p:pic>
        <p:nvPicPr>
          <p:cNvPr id="24" name="Picture 2" descr="Marcus Muehlbauer"/>
          <p:cNvPicPr>
            <a:picLocks noChangeAspect="1" noChangeArrowheads="1"/>
          </p:cNvPicPr>
          <p:nvPr/>
        </p:nvPicPr>
        <p:blipFill>
          <a:blip r:embed="rId10" cstate="print"/>
          <a:srcRect/>
          <a:stretch>
            <a:fillRect/>
          </a:stretch>
        </p:blipFill>
        <p:spPr bwMode="auto">
          <a:xfrm>
            <a:off x="4236998" y="3407879"/>
            <a:ext cx="1189863" cy="1371600"/>
          </a:xfrm>
          <a:prstGeom prst="rect">
            <a:avLst/>
          </a:prstGeom>
          <a:noFill/>
        </p:spPr>
      </p:pic>
      <p:sp>
        <p:nvSpPr>
          <p:cNvPr id="25" name="Rectangle 24"/>
          <p:cNvSpPr/>
          <p:nvPr/>
        </p:nvSpPr>
        <p:spPr>
          <a:xfrm>
            <a:off x="4008397" y="3100104"/>
            <a:ext cx="1665841" cy="307777"/>
          </a:xfrm>
          <a:prstGeom prst="rect">
            <a:avLst/>
          </a:prstGeom>
        </p:spPr>
        <p:txBody>
          <a:bodyPr wrap="none" anchor="ctr">
            <a:spAutoFit/>
          </a:bodyPr>
          <a:lstStyle/>
          <a:p>
            <a:r>
              <a:rPr lang="en-US" sz="1400" dirty="0">
                <a:solidFill>
                  <a:srgbClr val="FF0000"/>
                </a:solidFill>
                <a:latin typeface="Arial" pitchFamily="34" charset="0"/>
                <a:cs typeface="Arial" pitchFamily="34" charset="0"/>
              </a:rPr>
              <a:t>Marcus </a:t>
            </a:r>
            <a:r>
              <a:rPr lang="en-US" sz="1400" dirty="0" err="1">
                <a:solidFill>
                  <a:srgbClr val="FF0000"/>
                </a:solidFill>
                <a:latin typeface="Arial" pitchFamily="34" charset="0"/>
                <a:cs typeface="Arial" pitchFamily="34" charset="0"/>
              </a:rPr>
              <a:t>Muhlbauer</a:t>
            </a:r>
            <a:endParaRPr lang="en-US" sz="1400" dirty="0">
              <a:solidFill>
                <a:srgbClr val="FF0000"/>
              </a:solidFill>
              <a:latin typeface="Arial" pitchFamily="34" charset="0"/>
              <a:cs typeface="Arial" pitchFamily="34" charset="0"/>
            </a:endParaRPr>
          </a:p>
        </p:txBody>
      </p:sp>
      <p:pic>
        <p:nvPicPr>
          <p:cNvPr id="26" name="Picture 4" descr="http://endeavors.unc.edu/sites/default/files/imagecache/display/photos/christian_jobin_donn_young_web.jpg"/>
          <p:cNvPicPr>
            <a:picLocks noChangeAspect="1" noChangeArrowheads="1"/>
          </p:cNvPicPr>
          <p:nvPr/>
        </p:nvPicPr>
        <p:blipFill>
          <a:blip r:embed="rId11" cstate="print"/>
          <a:srcRect/>
          <a:stretch>
            <a:fillRect/>
          </a:stretch>
        </p:blipFill>
        <p:spPr bwMode="auto">
          <a:xfrm>
            <a:off x="7437396" y="3407879"/>
            <a:ext cx="1836144" cy="1219200"/>
          </a:xfrm>
          <a:prstGeom prst="rect">
            <a:avLst/>
          </a:prstGeom>
          <a:noFill/>
        </p:spPr>
      </p:pic>
      <p:sp>
        <p:nvSpPr>
          <p:cNvPr id="27" name="Rectangle 26"/>
          <p:cNvSpPr/>
          <p:nvPr/>
        </p:nvSpPr>
        <p:spPr>
          <a:xfrm>
            <a:off x="7665996" y="3100104"/>
            <a:ext cx="1369286" cy="307777"/>
          </a:xfrm>
          <a:prstGeom prst="rect">
            <a:avLst/>
          </a:prstGeom>
        </p:spPr>
        <p:txBody>
          <a:bodyPr wrap="none" anchor="ctr">
            <a:spAutoFit/>
          </a:bodyPr>
          <a:lstStyle/>
          <a:p>
            <a:r>
              <a:rPr lang="en-US" sz="1400" dirty="0">
                <a:solidFill>
                  <a:srgbClr val="FF0000"/>
                </a:solidFill>
                <a:latin typeface="Arial" pitchFamily="34" charset="0"/>
                <a:cs typeface="Arial" pitchFamily="34" charset="0"/>
              </a:rPr>
              <a:t>Christian </a:t>
            </a:r>
            <a:r>
              <a:rPr lang="en-US" sz="1400" dirty="0" err="1">
                <a:solidFill>
                  <a:srgbClr val="FF0000"/>
                </a:solidFill>
                <a:latin typeface="Arial" pitchFamily="34" charset="0"/>
                <a:cs typeface="Arial" pitchFamily="34" charset="0"/>
              </a:rPr>
              <a:t>Jobin</a:t>
            </a:r>
            <a:endParaRPr lang="en-US" sz="1400" dirty="0">
              <a:solidFill>
                <a:srgbClr val="FF0000"/>
              </a:solidFill>
              <a:latin typeface="Arial" pitchFamily="34" charset="0"/>
              <a:cs typeface="Arial" pitchFamily="34" charset="0"/>
            </a:endParaRPr>
          </a:p>
        </p:txBody>
      </p:sp>
      <p:pic>
        <p:nvPicPr>
          <p:cNvPr id="15362" name="Picture 2" descr="gordon-larsen_penny_2011"/>
          <p:cNvPicPr>
            <a:picLocks noChangeAspect="1" noChangeArrowheads="1"/>
          </p:cNvPicPr>
          <p:nvPr/>
        </p:nvPicPr>
        <p:blipFill>
          <a:blip r:embed="rId12" cstate="print"/>
          <a:srcRect/>
          <a:stretch>
            <a:fillRect/>
          </a:stretch>
        </p:blipFill>
        <p:spPr bwMode="auto">
          <a:xfrm>
            <a:off x="7908101" y="1923800"/>
            <a:ext cx="904875" cy="1095376"/>
          </a:xfrm>
          <a:prstGeom prst="rect">
            <a:avLst/>
          </a:prstGeom>
          <a:noFill/>
        </p:spPr>
      </p:pic>
      <p:sp>
        <p:nvSpPr>
          <p:cNvPr id="28" name="Rectangle 27"/>
          <p:cNvSpPr/>
          <p:nvPr/>
        </p:nvSpPr>
        <p:spPr>
          <a:xfrm>
            <a:off x="7374701" y="1542801"/>
            <a:ext cx="1944763" cy="307777"/>
          </a:xfrm>
          <a:prstGeom prst="rect">
            <a:avLst/>
          </a:prstGeom>
        </p:spPr>
        <p:txBody>
          <a:bodyPr wrap="none">
            <a:spAutoFit/>
          </a:bodyPr>
          <a:lstStyle/>
          <a:p>
            <a:r>
              <a:rPr lang="en-US" sz="1400" dirty="0">
                <a:solidFill>
                  <a:srgbClr val="FF0000"/>
                </a:solidFill>
                <a:latin typeface="Arial" pitchFamily="34" charset="0"/>
                <a:cs typeface="Arial" pitchFamily="34" charset="0"/>
              </a:rPr>
              <a:t>Penny Gordon-Larsen</a:t>
            </a:r>
          </a:p>
        </p:txBody>
      </p:sp>
      <p:pic>
        <p:nvPicPr>
          <p:cNvPr id="15364" name="Picture 4" descr="howard_annie_green_2007"/>
          <p:cNvPicPr>
            <a:picLocks noChangeAspect="1" noChangeArrowheads="1"/>
          </p:cNvPicPr>
          <p:nvPr/>
        </p:nvPicPr>
        <p:blipFill>
          <a:blip r:embed="rId13" cstate="print"/>
          <a:srcRect/>
          <a:stretch>
            <a:fillRect/>
          </a:stretch>
        </p:blipFill>
        <p:spPr bwMode="auto">
          <a:xfrm>
            <a:off x="6003101" y="1847600"/>
            <a:ext cx="904875" cy="1095376"/>
          </a:xfrm>
          <a:prstGeom prst="rect">
            <a:avLst/>
          </a:prstGeom>
          <a:noFill/>
        </p:spPr>
      </p:pic>
      <p:sp>
        <p:nvSpPr>
          <p:cNvPr id="29" name="Rectangle 28"/>
          <p:cNvSpPr/>
          <p:nvPr/>
        </p:nvSpPr>
        <p:spPr>
          <a:xfrm>
            <a:off x="5441901" y="1539824"/>
            <a:ext cx="1856598" cy="307777"/>
          </a:xfrm>
          <a:prstGeom prst="rect">
            <a:avLst/>
          </a:prstGeom>
        </p:spPr>
        <p:txBody>
          <a:bodyPr wrap="none">
            <a:spAutoFit/>
          </a:bodyPr>
          <a:lstStyle/>
          <a:p>
            <a:r>
              <a:rPr lang="en-US" sz="1400" dirty="0">
                <a:solidFill>
                  <a:srgbClr val="FF0000"/>
                </a:solidFill>
                <a:latin typeface="Arial" pitchFamily="34" charset="0"/>
                <a:cs typeface="Arial" pitchFamily="34" charset="0"/>
              </a:rPr>
              <a:t>Annie Green Howard</a:t>
            </a:r>
          </a:p>
        </p:txBody>
      </p:sp>
      <p:pic>
        <p:nvPicPr>
          <p:cNvPr id="2" name="Picture 1"/>
          <p:cNvPicPr>
            <a:picLocks noChangeAspect="1"/>
          </p:cNvPicPr>
          <p:nvPr/>
        </p:nvPicPr>
        <p:blipFill>
          <a:blip r:embed="rId14" cstate="print"/>
          <a:stretch>
            <a:fillRect/>
          </a:stretch>
        </p:blipFill>
        <p:spPr>
          <a:xfrm>
            <a:off x="4048487" y="1903045"/>
            <a:ext cx="1247775" cy="1042259"/>
          </a:xfrm>
          <a:prstGeom prst="rect">
            <a:avLst/>
          </a:prstGeom>
        </p:spPr>
      </p:pic>
      <p:sp>
        <p:nvSpPr>
          <p:cNvPr id="30" name="Rectangle 29"/>
          <p:cNvSpPr/>
          <p:nvPr/>
        </p:nvSpPr>
        <p:spPr>
          <a:xfrm>
            <a:off x="3801004" y="1559846"/>
            <a:ext cx="1499128" cy="307777"/>
          </a:xfrm>
          <a:prstGeom prst="rect">
            <a:avLst/>
          </a:prstGeom>
        </p:spPr>
        <p:txBody>
          <a:bodyPr wrap="none">
            <a:spAutoFit/>
          </a:bodyPr>
          <a:lstStyle/>
          <a:p>
            <a:r>
              <a:rPr lang="en-US" sz="1400" dirty="0">
                <a:solidFill>
                  <a:srgbClr val="FF0000"/>
                </a:solidFill>
                <a:latin typeface="Arial" pitchFamily="34" charset="0"/>
                <a:cs typeface="Arial" pitchFamily="34" charset="0"/>
              </a:rPr>
              <a:t>Kathryn </a:t>
            </a:r>
            <a:r>
              <a:rPr lang="en-US" sz="1400" dirty="0" err="1">
                <a:solidFill>
                  <a:srgbClr val="FF0000"/>
                </a:solidFill>
                <a:latin typeface="Arial" pitchFamily="34" charset="0"/>
                <a:cs typeface="Arial" pitchFamily="34" charset="0"/>
              </a:rPr>
              <a:t>Winglee</a:t>
            </a:r>
            <a:endParaRPr lang="en-US" sz="1400" dirty="0">
              <a:solidFill>
                <a:srgbClr val="FF0000"/>
              </a:solidFill>
              <a:latin typeface="Arial" pitchFamily="34" charset="0"/>
              <a:cs typeface="Arial" pitchFamily="34" charset="0"/>
            </a:endParaRPr>
          </a:p>
        </p:txBody>
      </p:sp>
      <p:sp>
        <p:nvSpPr>
          <p:cNvPr id="3" name="Rectangle 2"/>
          <p:cNvSpPr/>
          <p:nvPr/>
        </p:nvSpPr>
        <p:spPr>
          <a:xfrm>
            <a:off x="8102232" y="5407"/>
            <a:ext cx="1814920" cy="1880515"/>
          </a:xfrm>
          <a:prstGeom prst="rect">
            <a:avLst/>
          </a:prstGeom>
        </p:spPr>
        <p:txBody>
          <a:bodyPr wrap="none">
            <a:spAutoFit/>
          </a:bodyPr>
          <a:lstStyle/>
          <a:p>
            <a:pPr>
              <a:lnSpc>
                <a:spcPct val="90000"/>
              </a:lnSpc>
              <a:spcBef>
                <a:spcPct val="20000"/>
              </a:spcBef>
            </a:pPr>
            <a:r>
              <a:rPr lang="en-US" sz="1400" u="sng" dirty="0">
                <a:latin typeface="Arial"/>
                <a:cs typeface="Arial"/>
              </a:rPr>
              <a:t>MBQC consortium</a:t>
            </a:r>
          </a:p>
          <a:p>
            <a:pPr>
              <a:lnSpc>
                <a:spcPct val="90000"/>
              </a:lnSpc>
              <a:spcBef>
                <a:spcPct val="20000"/>
              </a:spcBef>
            </a:pPr>
            <a:r>
              <a:rPr lang="en-US" sz="1400" dirty="0" err="1">
                <a:latin typeface="Arial"/>
                <a:cs typeface="Arial"/>
              </a:rPr>
              <a:t>Rashmi</a:t>
            </a:r>
            <a:r>
              <a:rPr lang="en-US" sz="1400" dirty="0">
                <a:latin typeface="Arial"/>
                <a:cs typeface="Arial"/>
              </a:rPr>
              <a:t> Sinha</a:t>
            </a:r>
          </a:p>
          <a:p>
            <a:pPr>
              <a:lnSpc>
                <a:spcPct val="90000"/>
              </a:lnSpc>
              <a:spcBef>
                <a:spcPct val="20000"/>
              </a:spcBef>
            </a:pPr>
            <a:r>
              <a:rPr lang="en-US" sz="1400" dirty="0">
                <a:latin typeface="Arial"/>
                <a:cs typeface="Arial"/>
              </a:rPr>
              <a:t>(steering committee)</a:t>
            </a:r>
          </a:p>
          <a:p>
            <a:pPr>
              <a:lnSpc>
                <a:spcPct val="90000"/>
              </a:lnSpc>
              <a:spcBef>
                <a:spcPct val="20000"/>
              </a:spcBef>
            </a:pPr>
            <a:r>
              <a:rPr lang="en-US" sz="1400" dirty="0"/>
              <a:t>Christian </a:t>
            </a:r>
            <a:r>
              <a:rPr lang="en-US" sz="1400" dirty="0" err="1"/>
              <a:t>Abnet</a:t>
            </a:r>
            <a:endParaRPr lang="en-US" sz="1400" dirty="0"/>
          </a:p>
          <a:p>
            <a:pPr>
              <a:defRPr/>
            </a:pPr>
            <a:r>
              <a:rPr lang="en-US" sz="1400" dirty="0"/>
              <a:t>Rob Knight</a:t>
            </a:r>
          </a:p>
          <a:p>
            <a:pPr>
              <a:defRPr/>
            </a:pPr>
            <a:r>
              <a:rPr lang="en-US" sz="1400" dirty="0"/>
              <a:t>Curtis </a:t>
            </a:r>
            <a:r>
              <a:rPr lang="en-US" sz="1400" dirty="0" err="1"/>
              <a:t>Huttenhower</a:t>
            </a:r>
            <a:endParaRPr lang="en-US" sz="1400" dirty="0"/>
          </a:p>
          <a:p>
            <a:pPr>
              <a:defRPr/>
            </a:pPr>
            <a:r>
              <a:rPr lang="en-US" sz="1400" dirty="0"/>
              <a:t>Owen White</a:t>
            </a:r>
            <a:endParaRPr lang="en-US" sz="1600" dirty="0">
              <a:latin typeface="Arial" pitchFamily="34" charset="0"/>
            </a:endParaRPr>
          </a:p>
          <a:p>
            <a:pPr>
              <a:lnSpc>
                <a:spcPct val="90000"/>
              </a:lnSpc>
              <a:spcBef>
                <a:spcPct val="20000"/>
              </a:spcBef>
            </a:pPr>
            <a:endParaRPr lang="en-US" sz="1400" dirty="0">
              <a:latin typeface="Arial"/>
              <a:cs typeface="Arial"/>
            </a:endParaRPr>
          </a:p>
        </p:txBody>
      </p:sp>
    </p:spTree>
    <p:extLst>
      <p:ext uri="{BB962C8B-B14F-4D97-AF65-F5344CB8AC3E}">
        <p14:creationId xmlns:p14="http://schemas.microsoft.com/office/powerpoint/2010/main" val="1969041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572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938214"/>
            <a:ext cx="4800600"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itle 1"/>
          <p:cNvSpPr>
            <a:spLocks noGrp="1"/>
          </p:cNvSpPr>
          <p:nvPr>
            <p:ph type="title"/>
          </p:nvPr>
        </p:nvSpPr>
        <p:spPr>
          <a:xfrm>
            <a:off x="1981200" y="0"/>
            <a:ext cx="8229600" cy="1143000"/>
          </a:xfrm>
        </p:spPr>
        <p:txBody>
          <a:bodyPr/>
          <a:lstStyle/>
          <a:p>
            <a:r>
              <a:rPr lang="en-US" altLang="en-US" sz="3200">
                <a:solidFill>
                  <a:srgbClr val="C00000"/>
                </a:solidFill>
                <a:latin typeface="Arial" charset="0"/>
                <a:cs typeface="Arial" charset="0"/>
              </a:rPr>
              <a:t>Overall, our data are consistent with kit manufacturer introducing systematic bias </a:t>
            </a:r>
          </a:p>
        </p:txBody>
      </p:sp>
      <p:sp>
        <p:nvSpPr>
          <p:cNvPr id="39940" name="TextBox 6"/>
          <p:cNvSpPr txBox="1">
            <a:spLocks noChangeArrowheads="1"/>
          </p:cNvSpPr>
          <p:nvPr/>
        </p:nvSpPr>
        <p:spPr bwMode="auto">
          <a:xfrm>
            <a:off x="1752600" y="2103438"/>
            <a:ext cx="34544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Null hypothesis:</a:t>
            </a:r>
          </a:p>
          <a:p>
            <a:pPr eaLnBrk="1" hangingPunct="1"/>
            <a:endParaRPr lang="en-US" altLang="en-US"/>
          </a:p>
          <a:p>
            <a:pPr eaLnBrk="1" hangingPunct="1"/>
            <a:r>
              <a:rPr lang="en-US" altLang="en-US"/>
              <a:t>DNA extracted at </a:t>
            </a:r>
          </a:p>
          <a:p>
            <a:pPr eaLnBrk="1" hangingPunct="1"/>
            <a:r>
              <a:rPr lang="en-US" altLang="en-US">
                <a:solidFill>
                  <a:srgbClr val="C00000"/>
                </a:solidFill>
                <a:ea typeface="ＭＳ Ｐゴシック" pitchFamily="34" charset="-128"/>
              </a:rPr>
              <a:t>University of Guelph</a:t>
            </a:r>
            <a:r>
              <a:rPr lang="en-US" altLang="en-US"/>
              <a:t> with MoBio</a:t>
            </a:r>
          </a:p>
          <a:p>
            <a:pPr eaLnBrk="1" hangingPunct="1"/>
            <a:r>
              <a:rPr lang="en-US" altLang="en-US"/>
              <a:t>has the same distribution as</a:t>
            </a:r>
          </a:p>
          <a:p>
            <a:pPr eaLnBrk="1" hangingPunct="1"/>
            <a:r>
              <a:rPr lang="en-US" altLang="en-US"/>
              <a:t>DNA extracted with different kits</a:t>
            </a:r>
          </a:p>
          <a:p>
            <a:pPr eaLnBrk="1" hangingPunct="1"/>
            <a:r>
              <a:rPr lang="en-US" altLang="en-US"/>
              <a:t>by individual labs..</a:t>
            </a:r>
          </a:p>
        </p:txBody>
      </p:sp>
    </p:spTree>
    <p:extLst>
      <p:ext uri="{BB962C8B-B14F-4D97-AF65-F5344CB8AC3E}">
        <p14:creationId xmlns:p14="http://schemas.microsoft.com/office/powerpoint/2010/main" val="4186469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914400" y="482601"/>
            <a:ext cx="9956800" cy="6011284"/>
          </a:xfrm>
          <a:prstGeom prst="rect">
            <a:avLst/>
          </a:prstGeom>
          <a:noFill/>
          <a:ln w="9525">
            <a:noFill/>
            <a:miter lim="800000"/>
            <a:headEnd/>
            <a:tailEnd/>
          </a:ln>
        </p:spPr>
      </p:pic>
      <p:sp>
        <p:nvSpPr>
          <p:cNvPr id="3" name="TextBox 2"/>
          <p:cNvSpPr txBox="1"/>
          <p:nvPr/>
        </p:nvSpPr>
        <p:spPr>
          <a:xfrm>
            <a:off x="508000" y="-25400"/>
            <a:ext cx="11480800" cy="502766"/>
          </a:xfrm>
          <a:prstGeom prst="rect">
            <a:avLst/>
          </a:prstGeom>
          <a:noFill/>
        </p:spPr>
        <p:txBody>
          <a:bodyPr wrap="square" rtlCol="0">
            <a:spAutoFit/>
          </a:bodyPr>
          <a:lstStyle/>
          <a:p>
            <a:pPr marL="609349" indent="-609349" defTabSz="914012">
              <a:spcBef>
                <a:spcPct val="20000"/>
              </a:spcBef>
              <a:defRPr/>
            </a:pPr>
            <a:r>
              <a:rPr lang="en-US" sz="2667" b="1" dirty="0">
                <a:effectLst>
                  <a:outerShdw blurRad="38100" dist="38100" dir="2700000" algn="tl">
                    <a:srgbClr val="000000">
                      <a:alpha val="43137"/>
                    </a:srgbClr>
                  </a:outerShdw>
                </a:effectLst>
                <a:latin typeface="Arial" pitchFamily="34" charset="0"/>
                <a:cs typeface="Arial" pitchFamily="34" charset="0"/>
              </a:rPr>
              <a:t>How does the microbial community impact disease?  (2011)</a:t>
            </a:r>
          </a:p>
        </p:txBody>
      </p:sp>
    </p:spTree>
    <p:extLst>
      <p:ext uri="{BB962C8B-B14F-4D97-AF65-F5344CB8AC3E}">
        <p14:creationId xmlns:p14="http://schemas.microsoft.com/office/powerpoint/2010/main" val="1065230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1066800"/>
          </a:xfrm>
          <a:prstGeom prst="rect">
            <a:avLst/>
          </a:prstGeom>
          <a:gradFill flip="none" rotWithShape="1">
            <a:gsLst>
              <a:gs pos="0">
                <a:srgbClr val="117843">
                  <a:shade val="30000"/>
                  <a:satMod val="115000"/>
                </a:srgbClr>
              </a:gs>
              <a:gs pos="50000">
                <a:srgbClr val="117843">
                  <a:shade val="67500"/>
                  <a:satMod val="115000"/>
                </a:srgbClr>
              </a:gs>
              <a:gs pos="100000">
                <a:srgbClr val="117843">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anchor="ctr"/>
          <a:lstStyle/>
          <a:p>
            <a:pPr algn="ctr" defTabSz="914012">
              <a:defRPr/>
            </a:pPr>
            <a:endParaRPr lang="en-US" sz="2400"/>
          </a:p>
        </p:txBody>
      </p:sp>
      <p:sp>
        <p:nvSpPr>
          <p:cNvPr id="5" name="Title 4"/>
          <p:cNvSpPr>
            <a:spLocks noGrp="1"/>
          </p:cNvSpPr>
          <p:nvPr>
            <p:ph type="title" idx="4294967295"/>
          </p:nvPr>
        </p:nvSpPr>
        <p:spPr>
          <a:xfrm>
            <a:off x="764118" y="-76200"/>
            <a:ext cx="10663767" cy="1143000"/>
          </a:xfrm>
          <a:prstGeom prst="rect">
            <a:avLst/>
          </a:prstGeom>
        </p:spPr>
        <p:txBody>
          <a:bodyPr rtlCol="0">
            <a:noAutofit/>
          </a:bodyPr>
          <a:lstStyle/>
          <a:p>
            <a:pPr defTabSz="914012">
              <a:defRPr/>
            </a:pPr>
            <a:r>
              <a:rPr lang="en-US" sz="5333" b="1" dirty="0">
                <a:solidFill>
                  <a:schemeClr val="bg1"/>
                </a:solidFill>
                <a:effectLst>
                  <a:outerShdw blurRad="38100" dist="38100" dir="2700000" algn="tl">
                    <a:srgbClr val="000000">
                      <a:alpha val="43137"/>
                    </a:srgbClr>
                  </a:outerShdw>
                </a:effectLst>
                <a:latin typeface="Arial" pitchFamily="34" charset="0"/>
                <a:cs typeface="Arial" pitchFamily="34" charset="0"/>
              </a:rPr>
              <a:t>Microbes run the world!</a:t>
            </a:r>
            <a:endParaRPr lang="en-US" sz="5333" b="1" dirty="0">
              <a:solidFill>
                <a:schemeClr val="bg1"/>
              </a:solidFill>
              <a:latin typeface="Arial" pitchFamily="34" charset="0"/>
              <a:cs typeface="Arial" pitchFamily="34" charset="0"/>
            </a:endParaRPr>
          </a:p>
        </p:txBody>
      </p:sp>
      <p:sp>
        <p:nvSpPr>
          <p:cNvPr id="9" name="Rectangle 8"/>
          <p:cNvSpPr/>
          <p:nvPr/>
        </p:nvSpPr>
        <p:spPr>
          <a:xfrm>
            <a:off x="535518" y="1295400"/>
            <a:ext cx="10892367" cy="4130323"/>
          </a:xfrm>
          <a:prstGeom prst="rect">
            <a:avLst/>
          </a:prstGeom>
        </p:spPr>
        <p:txBody>
          <a:bodyPr lIns="91404" tIns="45701" rIns="91404" bIns="45701">
            <a:spAutoFit/>
          </a:bodyPr>
          <a:lstStyle/>
          <a:p>
            <a:pPr marL="609349" indent="-609349" defTabSz="914012">
              <a:spcBef>
                <a:spcPct val="20000"/>
              </a:spcBef>
              <a:defRPr/>
            </a:pPr>
            <a:r>
              <a:rPr lang="en-US" sz="3200" b="1" dirty="0">
                <a:effectLst>
                  <a:outerShdw blurRad="38100" dist="38100" dir="2700000" algn="tl">
                    <a:srgbClr val="000000">
                      <a:alpha val="43137"/>
                    </a:srgbClr>
                  </a:outerShdw>
                </a:effectLst>
                <a:latin typeface="Arial" pitchFamily="34" charset="0"/>
                <a:cs typeface="Arial" pitchFamily="34" charset="0"/>
              </a:rPr>
              <a:t>There are 1-10 times more microbial</a:t>
            </a:r>
          </a:p>
          <a:p>
            <a:pPr marL="609349" indent="-609349" defTabSz="914012">
              <a:spcBef>
                <a:spcPct val="20000"/>
              </a:spcBef>
              <a:defRPr/>
            </a:pPr>
            <a:r>
              <a:rPr lang="en-US" sz="3200" b="1" dirty="0">
                <a:effectLst>
                  <a:outerShdw blurRad="38100" dist="38100" dir="2700000" algn="tl">
                    <a:srgbClr val="000000">
                      <a:alpha val="43137"/>
                    </a:srgbClr>
                  </a:outerShdw>
                </a:effectLst>
                <a:latin typeface="Arial" pitchFamily="34" charset="0"/>
                <a:cs typeface="Arial" pitchFamily="34" charset="0"/>
              </a:rPr>
              <a:t>cells in our body than human cells</a:t>
            </a:r>
          </a:p>
          <a:p>
            <a:pPr marL="609349" indent="-609349" defTabSz="914012">
              <a:spcBef>
                <a:spcPct val="20000"/>
              </a:spcBef>
              <a:defRPr/>
            </a:pPr>
            <a:endParaRPr lang="en-US" sz="3200" b="1" dirty="0">
              <a:effectLst>
                <a:outerShdw blurRad="38100" dist="38100" dir="2700000" algn="tl">
                  <a:srgbClr val="000000">
                    <a:alpha val="43137"/>
                  </a:srgbClr>
                </a:outerShdw>
              </a:effectLst>
              <a:latin typeface="Arial" pitchFamily="34" charset="0"/>
              <a:cs typeface="Arial" pitchFamily="34" charset="0"/>
            </a:endParaRPr>
          </a:p>
          <a:p>
            <a:pPr marL="609349" indent="-609349" defTabSz="914012">
              <a:spcBef>
                <a:spcPct val="20000"/>
              </a:spcBef>
              <a:defRPr/>
            </a:pPr>
            <a:r>
              <a:rPr lang="en-US" sz="3200" b="1" dirty="0">
                <a:effectLst>
                  <a:outerShdw blurRad="38100" dist="38100" dir="2700000" algn="tl">
                    <a:srgbClr val="000000">
                      <a:alpha val="43137"/>
                    </a:srgbClr>
                  </a:outerShdw>
                </a:effectLst>
                <a:latin typeface="Arial" pitchFamily="34" charset="0"/>
                <a:cs typeface="Arial" pitchFamily="34" charset="0"/>
              </a:rPr>
              <a:t>There are 100 times more genes </a:t>
            </a:r>
          </a:p>
          <a:p>
            <a:pPr marL="609349" indent="-609349" defTabSz="914012">
              <a:spcBef>
                <a:spcPct val="20000"/>
              </a:spcBef>
              <a:defRPr/>
            </a:pPr>
            <a:r>
              <a:rPr lang="en-US" sz="3200" b="1" dirty="0">
                <a:effectLst>
                  <a:outerShdw blurRad="38100" dist="38100" dir="2700000" algn="tl">
                    <a:srgbClr val="000000">
                      <a:alpha val="43137"/>
                    </a:srgbClr>
                  </a:outerShdw>
                </a:effectLst>
                <a:latin typeface="Arial" pitchFamily="34" charset="0"/>
                <a:cs typeface="Arial" pitchFamily="34" charset="0"/>
              </a:rPr>
              <a:t>in those microbes than human genes</a:t>
            </a:r>
          </a:p>
          <a:p>
            <a:pPr marL="609349" indent="-609349" defTabSz="914012">
              <a:spcBef>
                <a:spcPct val="20000"/>
              </a:spcBef>
              <a:defRPr/>
            </a:pPr>
            <a:endParaRPr lang="en-US" sz="3200" b="1" dirty="0">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609349" indent="-609349" defTabSz="914012">
              <a:spcBef>
                <a:spcPct val="20000"/>
              </a:spcBef>
              <a:defRPr/>
            </a:pPr>
            <a:endParaRPr lang="en-US" sz="3200" b="1" dirty="0">
              <a:solidFill>
                <a:srgbClr val="FF0000"/>
              </a:solidFill>
              <a:effectLst>
                <a:outerShdw blurRad="38100" dist="38100" dir="2700000" algn="tl">
                  <a:srgbClr val="000000">
                    <a:alpha val="43137"/>
                  </a:srgbClr>
                </a:outerShdw>
              </a:effectLst>
              <a:latin typeface="Arial" pitchFamily="34" charset="0"/>
              <a:cs typeface="Arial" pitchFamily="34" charset="0"/>
            </a:endParaRPr>
          </a:p>
        </p:txBody>
      </p:sp>
      <p:pic>
        <p:nvPicPr>
          <p:cNvPr id="1026" name="Picture 2" descr="http://www.genome.gov/images/feature_images/nr_hmp.jpg"/>
          <p:cNvPicPr>
            <a:picLocks noChangeAspect="1" noChangeArrowheads="1"/>
          </p:cNvPicPr>
          <p:nvPr/>
        </p:nvPicPr>
        <p:blipFill>
          <a:blip r:embed="rId2" cstate="print"/>
          <a:srcRect/>
          <a:stretch>
            <a:fillRect/>
          </a:stretch>
        </p:blipFill>
        <p:spPr bwMode="auto">
          <a:xfrm>
            <a:off x="8026400" y="1092200"/>
            <a:ext cx="3429000" cy="4445000"/>
          </a:xfrm>
          <a:prstGeom prst="rect">
            <a:avLst/>
          </a:prstGeom>
          <a:noFill/>
        </p:spPr>
      </p:pic>
      <p:sp>
        <p:nvSpPr>
          <p:cNvPr id="7" name="Rectangle 6"/>
          <p:cNvSpPr/>
          <p:nvPr/>
        </p:nvSpPr>
        <p:spPr>
          <a:xfrm>
            <a:off x="8412149" y="5316379"/>
            <a:ext cx="2784737" cy="215444"/>
          </a:xfrm>
          <a:prstGeom prst="rect">
            <a:avLst/>
          </a:prstGeom>
        </p:spPr>
        <p:txBody>
          <a:bodyPr wrap="none">
            <a:spAutoFit/>
          </a:bodyPr>
          <a:lstStyle/>
          <a:p>
            <a:r>
              <a:rPr lang="en-US" sz="800" dirty="0">
                <a:hlinkClick r:id="rId3"/>
              </a:rPr>
              <a:t>http://www.genome.gov/images/feature_images/nr_hmp.jpg</a:t>
            </a:r>
            <a:endParaRPr lang="en-US" sz="800" dirty="0"/>
          </a:p>
        </p:txBody>
      </p:sp>
    </p:spTree>
    <p:extLst>
      <p:ext uri="{BB962C8B-B14F-4D97-AF65-F5344CB8AC3E}">
        <p14:creationId xmlns:p14="http://schemas.microsoft.com/office/powerpoint/2010/main" val="1077524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ditorial-fig1final-32p.jpg"/>
          <p:cNvPicPr>
            <a:picLocks noChangeAspect="1"/>
          </p:cNvPicPr>
          <p:nvPr/>
        </p:nvPicPr>
        <p:blipFill>
          <a:blip r:embed="rId3" cstate="print"/>
          <a:stretch>
            <a:fillRect/>
          </a:stretch>
        </p:blipFill>
        <p:spPr>
          <a:xfrm>
            <a:off x="3983490" y="584202"/>
            <a:ext cx="4474711" cy="6020823"/>
          </a:xfrm>
          <a:prstGeom prst="rect">
            <a:avLst/>
          </a:prstGeom>
        </p:spPr>
      </p:pic>
      <p:sp>
        <p:nvSpPr>
          <p:cNvPr id="3" name="TextBox 2"/>
          <p:cNvSpPr txBox="1"/>
          <p:nvPr/>
        </p:nvSpPr>
        <p:spPr>
          <a:xfrm>
            <a:off x="7413456" y="6607811"/>
            <a:ext cx="2862130" cy="276999"/>
          </a:xfrm>
          <a:prstGeom prst="rect">
            <a:avLst/>
          </a:prstGeom>
          <a:noFill/>
        </p:spPr>
        <p:txBody>
          <a:bodyPr wrap="none" rtlCol="0">
            <a:spAutoFit/>
          </a:bodyPr>
          <a:lstStyle/>
          <a:p>
            <a:r>
              <a:rPr lang="en-US" sz="1200" dirty="0">
                <a:latin typeface="Arial" pitchFamily="34" charset="0"/>
                <a:cs typeface="Arial" pitchFamily="34" charset="0"/>
              </a:rPr>
              <a:t>Fodor &amp; Talley. Gastroenterology.  2011</a:t>
            </a:r>
          </a:p>
        </p:txBody>
      </p:sp>
      <p:sp>
        <p:nvSpPr>
          <p:cNvPr id="6" name="Rectangle 5"/>
          <p:cNvSpPr/>
          <p:nvPr/>
        </p:nvSpPr>
        <p:spPr>
          <a:xfrm>
            <a:off x="4191000" y="279400"/>
            <a:ext cx="4267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5" name="TextBox 4"/>
          <p:cNvSpPr txBox="1"/>
          <p:nvPr/>
        </p:nvSpPr>
        <p:spPr>
          <a:xfrm>
            <a:off x="2438402" y="-25399"/>
            <a:ext cx="7209025" cy="615553"/>
          </a:xfrm>
          <a:prstGeom prst="rect">
            <a:avLst/>
          </a:prstGeom>
          <a:noFill/>
        </p:spPr>
        <p:txBody>
          <a:bodyPr wrap="none" rtlCol="0">
            <a:spAutoFit/>
          </a:bodyPr>
          <a:lstStyle/>
          <a:p>
            <a:r>
              <a:rPr lang="en-US" sz="1700" dirty="0">
                <a:solidFill>
                  <a:srgbClr val="FF0000"/>
                </a:solidFill>
                <a:latin typeface="Arial" pitchFamily="34" charset="0"/>
                <a:cs typeface="Arial" pitchFamily="34" charset="0"/>
              </a:rPr>
              <a:t>The “</a:t>
            </a:r>
            <a:r>
              <a:rPr lang="en-US" sz="1700" dirty="0" err="1">
                <a:solidFill>
                  <a:srgbClr val="FF0000"/>
                </a:solidFill>
                <a:latin typeface="Arial" pitchFamily="34" charset="0"/>
                <a:cs typeface="Arial" pitchFamily="34" charset="0"/>
              </a:rPr>
              <a:t>dysbiosis</a:t>
            </a:r>
            <a:r>
              <a:rPr lang="en-US" sz="1700" dirty="0">
                <a:solidFill>
                  <a:srgbClr val="FF0000"/>
                </a:solidFill>
                <a:latin typeface="Arial" pitchFamily="34" charset="0"/>
                <a:cs typeface="Arial" pitchFamily="34" charset="0"/>
              </a:rPr>
              <a:t> hypothesis” is central to our thinking about the role of the </a:t>
            </a:r>
          </a:p>
          <a:p>
            <a:r>
              <a:rPr lang="en-US" sz="1700" dirty="0">
                <a:solidFill>
                  <a:srgbClr val="FF0000"/>
                </a:solidFill>
                <a:latin typeface="Arial" pitchFamily="34" charset="0"/>
                <a:cs typeface="Arial" pitchFamily="34" charset="0"/>
              </a:rPr>
              <a:t>                                  </a:t>
            </a:r>
            <a:r>
              <a:rPr lang="en-US" sz="1700" dirty="0" err="1">
                <a:solidFill>
                  <a:srgbClr val="FF0000"/>
                </a:solidFill>
                <a:latin typeface="Arial" pitchFamily="34" charset="0"/>
                <a:cs typeface="Arial" pitchFamily="34" charset="0"/>
              </a:rPr>
              <a:t>microbiome</a:t>
            </a:r>
            <a:r>
              <a:rPr lang="en-US" sz="1700" dirty="0">
                <a:solidFill>
                  <a:srgbClr val="FF0000"/>
                </a:solidFill>
                <a:latin typeface="Arial" pitchFamily="34" charset="0"/>
                <a:cs typeface="Arial" pitchFamily="34" charset="0"/>
              </a:rPr>
              <a:t> in human health</a:t>
            </a:r>
          </a:p>
        </p:txBody>
      </p:sp>
    </p:spTree>
    <p:extLst>
      <p:ext uri="{BB962C8B-B14F-4D97-AF65-F5344CB8AC3E}">
        <p14:creationId xmlns:p14="http://schemas.microsoft.com/office/powerpoint/2010/main" val="3915286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ditorial-fig1final-32p.jpg"/>
          <p:cNvPicPr>
            <a:picLocks noChangeAspect="1"/>
          </p:cNvPicPr>
          <p:nvPr/>
        </p:nvPicPr>
        <p:blipFill>
          <a:blip r:embed="rId2" cstate="print"/>
          <a:stretch>
            <a:fillRect/>
          </a:stretch>
        </p:blipFill>
        <p:spPr>
          <a:xfrm>
            <a:off x="3983490" y="609602"/>
            <a:ext cx="4474711" cy="6020823"/>
          </a:xfrm>
          <a:prstGeom prst="rect">
            <a:avLst/>
          </a:prstGeom>
        </p:spPr>
      </p:pic>
      <p:sp>
        <p:nvSpPr>
          <p:cNvPr id="3" name="TextBox 2"/>
          <p:cNvSpPr txBox="1"/>
          <p:nvPr/>
        </p:nvSpPr>
        <p:spPr>
          <a:xfrm>
            <a:off x="7413456" y="6633211"/>
            <a:ext cx="2862130" cy="276999"/>
          </a:xfrm>
          <a:prstGeom prst="rect">
            <a:avLst/>
          </a:prstGeom>
          <a:noFill/>
        </p:spPr>
        <p:txBody>
          <a:bodyPr wrap="none" rtlCol="0">
            <a:spAutoFit/>
          </a:bodyPr>
          <a:lstStyle/>
          <a:p>
            <a:r>
              <a:rPr lang="en-US" sz="1200" dirty="0">
                <a:latin typeface="Arial" pitchFamily="34" charset="0"/>
                <a:cs typeface="Arial" pitchFamily="34" charset="0"/>
              </a:rPr>
              <a:t>Fodor &amp; Talley. Gastroenterology.  2011</a:t>
            </a:r>
          </a:p>
        </p:txBody>
      </p:sp>
      <p:sp>
        <p:nvSpPr>
          <p:cNvPr id="4" name="Rectangle 3"/>
          <p:cNvSpPr/>
          <p:nvPr/>
        </p:nvSpPr>
        <p:spPr>
          <a:xfrm>
            <a:off x="4191000" y="304800"/>
            <a:ext cx="4267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5" name="TextBox 4"/>
          <p:cNvSpPr txBox="1"/>
          <p:nvPr/>
        </p:nvSpPr>
        <p:spPr>
          <a:xfrm>
            <a:off x="4487926" y="0"/>
            <a:ext cx="3326552" cy="502766"/>
          </a:xfrm>
          <a:prstGeom prst="rect">
            <a:avLst/>
          </a:prstGeom>
          <a:noFill/>
        </p:spPr>
        <p:txBody>
          <a:bodyPr wrap="none" rtlCol="0">
            <a:spAutoFit/>
          </a:bodyPr>
          <a:lstStyle/>
          <a:p>
            <a:r>
              <a:rPr lang="en-US" sz="2667" dirty="0" err="1">
                <a:solidFill>
                  <a:srgbClr val="FF0000"/>
                </a:solidFill>
                <a:latin typeface="Arial" pitchFamily="34" charset="0"/>
                <a:cs typeface="Arial" pitchFamily="34" charset="0"/>
              </a:rPr>
              <a:t>dysbiosis</a:t>
            </a:r>
            <a:r>
              <a:rPr lang="en-US" sz="2667" dirty="0">
                <a:solidFill>
                  <a:srgbClr val="FF0000"/>
                </a:solidFill>
                <a:latin typeface="Arial" pitchFamily="34" charset="0"/>
                <a:cs typeface="Arial" pitchFamily="34" charset="0"/>
              </a:rPr>
              <a:t> hypothesis</a:t>
            </a:r>
          </a:p>
        </p:txBody>
      </p:sp>
      <p:cxnSp>
        <p:nvCxnSpPr>
          <p:cNvPr id="7" name="Straight Arrow Connector 6"/>
          <p:cNvCxnSpPr/>
          <p:nvPr/>
        </p:nvCxnSpPr>
        <p:spPr>
          <a:xfrm flipH="1">
            <a:off x="8026400" y="990600"/>
            <a:ext cx="914400" cy="508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9144001" y="889001"/>
            <a:ext cx="2783841" cy="5632311"/>
          </a:xfrm>
          <a:prstGeom prst="rect">
            <a:avLst/>
          </a:prstGeom>
          <a:noFill/>
        </p:spPr>
        <p:txBody>
          <a:bodyPr wrap="square" rtlCol="0">
            <a:spAutoFit/>
          </a:bodyPr>
          <a:lstStyle/>
          <a:p>
            <a:r>
              <a:rPr lang="en-US" sz="2400" dirty="0"/>
              <a:t>There are many, many</a:t>
            </a:r>
          </a:p>
          <a:p>
            <a:r>
              <a:rPr lang="en-US" sz="2400" dirty="0"/>
              <a:t>alternative, healthy</a:t>
            </a:r>
          </a:p>
          <a:p>
            <a:r>
              <a:rPr lang="en-US" sz="2400" dirty="0" err="1"/>
              <a:t>microbiome</a:t>
            </a:r>
            <a:r>
              <a:rPr lang="en-US" sz="2400" dirty="0"/>
              <a:t> configurations;</a:t>
            </a:r>
          </a:p>
          <a:p>
            <a:endParaRPr lang="en-US" sz="2400" dirty="0"/>
          </a:p>
          <a:p>
            <a:r>
              <a:rPr lang="en-US" sz="2400" dirty="0"/>
              <a:t>Healthy variation is not</a:t>
            </a:r>
          </a:p>
          <a:p>
            <a:r>
              <a:rPr lang="en-US" sz="2400" dirty="0"/>
              <a:t>driven by the </a:t>
            </a:r>
            <a:r>
              <a:rPr lang="en-US" sz="2400" dirty="0" err="1"/>
              <a:t>microbiome</a:t>
            </a:r>
            <a:endParaRPr lang="en-US" sz="2400" dirty="0"/>
          </a:p>
          <a:p>
            <a:endParaRPr lang="en-US" sz="2400" dirty="0"/>
          </a:p>
          <a:p>
            <a:r>
              <a:rPr lang="en-US" sz="2400" dirty="0"/>
              <a:t>Your individual </a:t>
            </a:r>
            <a:r>
              <a:rPr lang="en-US" sz="2400" dirty="0" err="1"/>
              <a:t>microbiome</a:t>
            </a:r>
            <a:r>
              <a:rPr lang="en-US" sz="2400" dirty="0"/>
              <a:t> is not so easy to change (at least with diet)</a:t>
            </a:r>
          </a:p>
        </p:txBody>
      </p:sp>
      <p:cxnSp>
        <p:nvCxnSpPr>
          <p:cNvPr id="10" name="Straight Arrow Connector 9"/>
          <p:cNvCxnSpPr/>
          <p:nvPr/>
        </p:nvCxnSpPr>
        <p:spPr>
          <a:xfrm flipV="1">
            <a:off x="2336800" y="1905000"/>
            <a:ext cx="1625600" cy="71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11200" y="2514600"/>
            <a:ext cx="2641600" cy="2677656"/>
          </a:xfrm>
          <a:prstGeom prst="rect">
            <a:avLst/>
          </a:prstGeom>
          <a:noFill/>
        </p:spPr>
        <p:txBody>
          <a:bodyPr wrap="square" rtlCol="0">
            <a:spAutoFit/>
          </a:bodyPr>
          <a:lstStyle/>
          <a:p>
            <a:r>
              <a:rPr lang="en-US" sz="2400" dirty="0"/>
              <a:t>There are fewer </a:t>
            </a:r>
            <a:r>
              <a:rPr lang="en-US" sz="2400" dirty="0" err="1"/>
              <a:t>dysbiotic</a:t>
            </a:r>
            <a:r>
              <a:rPr lang="en-US" sz="2400" dirty="0"/>
              <a:t> states ;</a:t>
            </a:r>
          </a:p>
          <a:p>
            <a:endParaRPr lang="en-US" sz="2400" dirty="0"/>
          </a:p>
          <a:p>
            <a:r>
              <a:rPr lang="en-US" sz="2400" dirty="0"/>
              <a:t>Disease states can be </a:t>
            </a:r>
          </a:p>
          <a:p>
            <a:r>
              <a:rPr lang="en-US" sz="2400" dirty="0"/>
              <a:t>driven by the </a:t>
            </a:r>
            <a:r>
              <a:rPr lang="en-US" sz="2400" dirty="0" err="1"/>
              <a:t>microbiome</a:t>
            </a:r>
            <a:endParaRPr lang="en-US" sz="2400" dirty="0"/>
          </a:p>
        </p:txBody>
      </p:sp>
      <p:sp>
        <p:nvSpPr>
          <p:cNvPr id="12" name="TextBox 11"/>
          <p:cNvSpPr txBox="1"/>
          <p:nvPr/>
        </p:nvSpPr>
        <p:spPr>
          <a:xfrm>
            <a:off x="711200" y="5156201"/>
            <a:ext cx="3149600" cy="830997"/>
          </a:xfrm>
          <a:prstGeom prst="rect">
            <a:avLst/>
          </a:prstGeom>
          <a:noFill/>
        </p:spPr>
        <p:txBody>
          <a:bodyPr wrap="square" rtlCol="0">
            <a:spAutoFit/>
          </a:bodyPr>
          <a:lstStyle/>
          <a:p>
            <a:r>
              <a:rPr lang="en-US" sz="2400" dirty="0"/>
              <a:t>Opposite of Anna Karenina </a:t>
            </a:r>
          </a:p>
        </p:txBody>
      </p:sp>
    </p:spTree>
    <p:extLst>
      <p:ext uri="{BB962C8B-B14F-4D97-AF65-F5344CB8AC3E}">
        <p14:creationId xmlns:p14="http://schemas.microsoft.com/office/powerpoint/2010/main" val="2486579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628389" y="205636"/>
            <a:ext cx="10972800" cy="1371600"/>
          </a:xfrm>
        </p:spPr>
        <p:txBody>
          <a:bodyPr/>
          <a:lstStyle/>
          <a:p>
            <a:pPr eaLnBrk="1" hangingPunct="1">
              <a:defRPr/>
            </a:pPr>
            <a:r>
              <a:rPr lang="en-US" sz="3200" dirty="0">
                <a:latin typeface="Arial" panose="020B0604020202020204" pitchFamily="34" charset="0"/>
                <a:cs typeface="Arial" panose="020B0604020202020204" pitchFamily="34" charset="0"/>
              </a:rPr>
              <a:t>What happens to the microbiome when you change diet?</a:t>
            </a:r>
            <a:br>
              <a:rPr lang="en-US" sz="4000" dirty="0"/>
            </a:br>
            <a:endParaRPr lang="en-US" sz="3600" dirty="0"/>
          </a:p>
        </p:txBody>
      </p:sp>
      <p:grpSp>
        <p:nvGrpSpPr>
          <p:cNvPr id="10243" name="Group 146"/>
          <p:cNvGrpSpPr>
            <a:grpSpLocks/>
          </p:cNvGrpSpPr>
          <p:nvPr/>
        </p:nvGrpSpPr>
        <p:grpSpPr bwMode="auto">
          <a:xfrm>
            <a:off x="2743201" y="1905000"/>
            <a:ext cx="6320037" cy="1600200"/>
            <a:chOff x="576" y="14448"/>
            <a:chExt cx="6369" cy="2016"/>
          </a:xfrm>
        </p:grpSpPr>
        <p:grpSp>
          <p:nvGrpSpPr>
            <p:cNvPr id="10245" name="Group 147"/>
            <p:cNvGrpSpPr>
              <a:grpSpLocks/>
            </p:cNvGrpSpPr>
            <p:nvPr/>
          </p:nvGrpSpPr>
          <p:grpSpPr bwMode="auto">
            <a:xfrm>
              <a:off x="624" y="14668"/>
              <a:ext cx="6299" cy="644"/>
              <a:chOff x="624" y="14668"/>
              <a:chExt cx="6299" cy="644"/>
            </a:xfrm>
          </p:grpSpPr>
          <p:grpSp>
            <p:nvGrpSpPr>
              <p:cNvPr id="10266" name="Group 148"/>
              <p:cNvGrpSpPr>
                <a:grpSpLocks/>
              </p:cNvGrpSpPr>
              <p:nvPr/>
            </p:nvGrpSpPr>
            <p:grpSpPr bwMode="auto">
              <a:xfrm>
                <a:off x="768" y="14928"/>
                <a:ext cx="6144" cy="384"/>
                <a:chOff x="1703" y="14928"/>
                <a:chExt cx="3494" cy="57"/>
              </a:xfrm>
            </p:grpSpPr>
            <p:sp>
              <p:nvSpPr>
                <p:cNvPr id="66709" name="Rectangle 149"/>
                <p:cNvSpPr>
                  <a:spLocks noChangeArrowheads="1"/>
                </p:cNvSpPr>
                <p:nvPr/>
              </p:nvSpPr>
              <p:spPr bwMode="auto">
                <a:xfrm>
                  <a:off x="1703" y="14928"/>
                  <a:ext cx="1164" cy="57"/>
                </a:xfrm>
                <a:prstGeom prst="rect">
                  <a:avLst/>
                </a:prstGeom>
                <a:solidFill>
                  <a:srgbClr val="C0504D"/>
                </a:solidFill>
                <a:ln w="38100">
                  <a:solidFill>
                    <a:srgbClr val="F2F2F2"/>
                  </a:solidFill>
                  <a:miter lim="800000"/>
                  <a:headEnd/>
                  <a:tailEnd/>
                </a:ln>
                <a:effectLst>
                  <a:outerShdw dist="28398" dir="3806097" algn="ctr" rotWithShape="0">
                    <a:srgbClr val="622423">
                      <a:alpha val="50000"/>
                    </a:srgbClr>
                  </a:outerShdw>
                </a:effectLst>
              </p:spPr>
              <p:txBody>
                <a:bodyPr/>
                <a:lstStyle/>
                <a:p>
                  <a:pPr>
                    <a:defRPr/>
                  </a:pPr>
                  <a:endParaRPr lang="en-US">
                    <a:solidFill>
                      <a:schemeClr val="bg1"/>
                    </a:solidFill>
                  </a:endParaRPr>
                </a:p>
              </p:txBody>
            </p:sp>
            <p:sp>
              <p:nvSpPr>
                <p:cNvPr id="66710" name="Rectangle 150"/>
                <p:cNvSpPr>
                  <a:spLocks noChangeArrowheads="1"/>
                </p:cNvSpPr>
                <p:nvPr/>
              </p:nvSpPr>
              <p:spPr bwMode="auto">
                <a:xfrm>
                  <a:off x="2867" y="14928"/>
                  <a:ext cx="1165" cy="57"/>
                </a:xfrm>
                <a:prstGeom prst="rect">
                  <a:avLst/>
                </a:prstGeom>
                <a:solidFill>
                  <a:srgbClr val="000000"/>
                </a:solidFill>
                <a:ln w="38100">
                  <a:solidFill>
                    <a:srgbClr val="F2F2F2"/>
                  </a:solidFill>
                  <a:miter lim="800000"/>
                  <a:headEnd/>
                  <a:tailEnd/>
                </a:ln>
                <a:effectLst>
                  <a:outerShdw dist="28398" dir="3806097" algn="ctr" rotWithShape="0">
                    <a:srgbClr val="7F7F7F">
                      <a:alpha val="50000"/>
                    </a:srgbClr>
                  </a:outerShdw>
                </a:effectLst>
              </p:spPr>
              <p:txBody>
                <a:bodyPr/>
                <a:lstStyle/>
                <a:p>
                  <a:pPr>
                    <a:defRPr/>
                  </a:pPr>
                  <a:endParaRPr lang="en-US"/>
                </a:p>
              </p:txBody>
            </p:sp>
            <p:sp>
              <p:nvSpPr>
                <p:cNvPr id="66711" name="Rectangle 151"/>
                <p:cNvSpPr>
                  <a:spLocks noChangeArrowheads="1"/>
                </p:cNvSpPr>
                <p:nvPr/>
              </p:nvSpPr>
              <p:spPr bwMode="auto">
                <a:xfrm>
                  <a:off x="4032" y="14928"/>
                  <a:ext cx="1165" cy="57"/>
                </a:xfrm>
                <a:prstGeom prst="rect">
                  <a:avLst/>
                </a:prstGeom>
                <a:solidFill>
                  <a:srgbClr val="3B9F40"/>
                </a:solidFill>
                <a:ln w="38100" algn="ctr">
                  <a:solidFill>
                    <a:srgbClr val="F2F2F2"/>
                  </a:solidFill>
                  <a:miter lim="800000"/>
                  <a:headEnd/>
                  <a:tailEnd/>
                </a:ln>
                <a:effectLst>
                  <a:outerShdw dist="28398" dir="3806097" algn="ctr" rotWithShape="0">
                    <a:srgbClr val="4E6128">
                      <a:alpha val="50000"/>
                    </a:srgbClr>
                  </a:outerShdw>
                </a:effectLst>
              </p:spPr>
              <p:txBody>
                <a:bodyPr/>
                <a:lstStyle/>
                <a:p>
                  <a:pPr>
                    <a:defRPr/>
                  </a:pPr>
                  <a:endParaRPr lang="en-US"/>
                </a:p>
              </p:txBody>
            </p:sp>
          </p:grpSp>
          <p:sp>
            <p:nvSpPr>
              <p:cNvPr id="10267" name="Rectangle 152"/>
              <p:cNvSpPr>
                <a:spLocks noChangeArrowheads="1"/>
              </p:cNvSpPr>
              <p:nvPr/>
            </p:nvSpPr>
            <p:spPr bwMode="auto">
              <a:xfrm>
                <a:off x="1056" y="14980"/>
                <a:ext cx="1077" cy="317"/>
              </a:xfrm>
              <a:prstGeom prst="rect">
                <a:avLst/>
              </a:prstGeom>
              <a:noFill/>
              <a:ln w="9525">
                <a:noFill/>
                <a:miter lim="800000"/>
                <a:headEnd/>
                <a:tailEnd/>
              </a:ln>
            </p:spPr>
            <p:txBody>
              <a:bodyPr wrap="none" lIns="51420" tIns="25712" rIns="51420" bIns="25712">
                <a:spAutoFit/>
              </a:bodyPr>
              <a:lstStyle/>
              <a:p>
                <a:pPr defTabSz="2409825"/>
                <a:r>
                  <a:rPr lang="en-US" sz="1300" dirty="0">
                    <a:solidFill>
                      <a:schemeClr val="bg1"/>
                    </a:solidFill>
                    <a:latin typeface="Arial" charset="0"/>
                  </a:rPr>
                  <a:t>Baseline 10d</a:t>
                </a:r>
              </a:p>
            </p:txBody>
          </p:sp>
          <p:sp>
            <p:nvSpPr>
              <p:cNvPr id="10268" name="Rectangle 153"/>
              <p:cNvSpPr>
                <a:spLocks noChangeArrowheads="1"/>
              </p:cNvSpPr>
              <p:nvPr/>
            </p:nvSpPr>
            <p:spPr bwMode="auto">
              <a:xfrm>
                <a:off x="2878" y="14972"/>
                <a:ext cx="1565" cy="317"/>
              </a:xfrm>
              <a:prstGeom prst="rect">
                <a:avLst/>
              </a:prstGeom>
              <a:noFill/>
              <a:ln w="9525">
                <a:noFill/>
                <a:miter lim="800000"/>
                <a:headEnd/>
                <a:tailEnd/>
              </a:ln>
            </p:spPr>
            <p:txBody>
              <a:bodyPr wrap="none" lIns="51420" tIns="25712" rIns="51420" bIns="25712">
                <a:spAutoFit/>
              </a:bodyPr>
              <a:lstStyle/>
              <a:p>
                <a:pPr defTabSz="2409825"/>
                <a:r>
                  <a:rPr lang="en-US" sz="1300">
                    <a:solidFill>
                      <a:schemeClr val="bg1"/>
                    </a:solidFill>
                    <a:latin typeface="Arial" charset="0"/>
                  </a:rPr>
                  <a:t>Depletion up to 42d</a:t>
                </a:r>
              </a:p>
            </p:txBody>
          </p:sp>
          <p:sp>
            <p:nvSpPr>
              <p:cNvPr id="10269" name="Rectangle 154"/>
              <p:cNvSpPr>
                <a:spLocks noChangeArrowheads="1"/>
              </p:cNvSpPr>
              <p:nvPr/>
            </p:nvSpPr>
            <p:spPr bwMode="auto">
              <a:xfrm>
                <a:off x="5186" y="14972"/>
                <a:ext cx="1143" cy="317"/>
              </a:xfrm>
              <a:prstGeom prst="rect">
                <a:avLst/>
              </a:prstGeom>
              <a:noFill/>
              <a:ln w="9525">
                <a:noFill/>
                <a:miter lim="800000"/>
                <a:headEnd/>
                <a:tailEnd/>
              </a:ln>
            </p:spPr>
            <p:txBody>
              <a:bodyPr wrap="none" lIns="51420" tIns="25712" rIns="51420" bIns="25712">
                <a:spAutoFit/>
              </a:bodyPr>
              <a:lstStyle/>
              <a:p>
                <a:pPr defTabSz="2409825"/>
                <a:r>
                  <a:rPr lang="en-US" sz="1300">
                    <a:solidFill>
                      <a:schemeClr val="bg1"/>
                    </a:solidFill>
                    <a:latin typeface="Arial" charset="0"/>
                  </a:rPr>
                  <a:t>Repletion 10d</a:t>
                </a:r>
              </a:p>
            </p:txBody>
          </p:sp>
          <p:sp>
            <p:nvSpPr>
              <p:cNvPr id="10270" name="Rectangle 155"/>
              <p:cNvSpPr>
                <a:spLocks noChangeArrowheads="1"/>
              </p:cNvSpPr>
              <p:nvPr/>
            </p:nvSpPr>
            <p:spPr bwMode="auto">
              <a:xfrm>
                <a:off x="624" y="14668"/>
                <a:ext cx="216" cy="317"/>
              </a:xfrm>
              <a:prstGeom prst="rect">
                <a:avLst/>
              </a:prstGeom>
              <a:noFill/>
              <a:ln w="9525">
                <a:noFill/>
                <a:miter lim="800000"/>
                <a:headEnd/>
                <a:tailEnd/>
              </a:ln>
            </p:spPr>
            <p:txBody>
              <a:bodyPr wrap="none" lIns="51420" tIns="25712" rIns="51420" bIns="25712">
                <a:spAutoFit/>
              </a:bodyPr>
              <a:lstStyle/>
              <a:p>
                <a:pPr defTabSz="2409825"/>
                <a:r>
                  <a:rPr lang="en-US" sz="1300">
                    <a:latin typeface="Arial" charset="0"/>
                  </a:rPr>
                  <a:t>V</a:t>
                </a:r>
              </a:p>
            </p:txBody>
          </p:sp>
          <p:sp>
            <p:nvSpPr>
              <p:cNvPr id="10271" name="Rectangle 156"/>
              <p:cNvSpPr>
                <a:spLocks noChangeArrowheads="1"/>
              </p:cNvSpPr>
              <p:nvPr/>
            </p:nvSpPr>
            <p:spPr bwMode="auto">
              <a:xfrm>
                <a:off x="2677" y="14668"/>
                <a:ext cx="216" cy="317"/>
              </a:xfrm>
              <a:prstGeom prst="rect">
                <a:avLst/>
              </a:prstGeom>
              <a:noFill/>
              <a:ln w="9525">
                <a:noFill/>
                <a:miter lim="800000"/>
                <a:headEnd/>
                <a:tailEnd/>
              </a:ln>
            </p:spPr>
            <p:txBody>
              <a:bodyPr wrap="none" lIns="51420" tIns="25712" rIns="51420" bIns="25712">
                <a:spAutoFit/>
              </a:bodyPr>
              <a:lstStyle/>
              <a:p>
                <a:pPr defTabSz="2409825"/>
                <a:r>
                  <a:rPr lang="en-US" sz="1300">
                    <a:latin typeface="Arial" charset="0"/>
                  </a:rPr>
                  <a:t>V</a:t>
                </a:r>
              </a:p>
            </p:txBody>
          </p:sp>
          <p:sp>
            <p:nvSpPr>
              <p:cNvPr id="10272" name="Rectangle 157"/>
              <p:cNvSpPr>
                <a:spLocks noChangeArrowheads="1"/>
              </p:cNvSpPr>
              <p:nvPr/>
            </p:nvSpPr>
            <p:spPr bwMode="auto">
              <a:xfrm>
                <a:off x="3733" y="14668"/>
                <a:ext cx="216" cy="317"/>
              </a:xfrm>
              <a:prstGeom prst="rect">
                <a:avLst/>
              </a:prstGeom>
              <a:noFill/>
              <a:ln w="9525">
                <a:noFill/>
                <a:miter lim="800000"/>
                <a:headEnd/>
                <a:tailEnd/>
              </a:ln>
            </p:spPr>
            <p:txBody>
              <a:bodyPr wrap="none" lIns="51420" tIns="25712" rIns="51420" bIns="25712">
                <a:spAutoFit/>
              </a:bodyPr>
              <a:lstStyle/>
              <a:p>
                <a:pPr defTabSz="2409825"/>
                <a:r>
                  <a:rPr lang="en-US" sz="1300">
                    <a:latin typeface="Arial" charset="0"/>
                  </a:rPr>
                  <a:t>V</a:t>
                </a:r>
              </a:p>
            </p:txBody>
          </p:sp>
          <p:sp>
            <p:nvSpPr>
              <p:cNvPr id="10273" name="Rectangle 158"/>
              <p:cNvSpPr>
                <a:spLocks noChangeArrowheads="1"/>
              </p:cNvSpPr>
              <p:nvPr/>
            </p:nvSpPr>
            <p:spPr bwMode="auto">
              <a:xfrm>
                <a:off x="4693" y="14668"/>
                <a:ext cx="216" cy="317"/>
              </a:xfrm>
              <a:prstGeom prst="rect">
                <a:avLst/>
              </a:prstGeom>
              <a:noFill/>
              <a:ln w="9525">
                <a:noFill/>
                <a:miter lim="800000"/>
                <a:headEnd/>
                <a:tailEnd/>
              </a:ln>
            </p:spPr>
            <p:txBody>
              <a:bodyPr wrap="none" lIns="51420" tIns="25712" rIns="51420" bIns="25712">
                <a:spAutoFit/>
              </a:bodyPr>
              <a:lstStyle/>
              <a:p>
                <a:pPr defTabSz="2409825"/>
                <a:r>
                  <a:rPr lang="en-US" sz="1300">
                    <a:latin typeface="Arial" charset="0"/>
                  </a:rPr>
                  <a:t>V</a:t>
                </a:r>
              </a:p>
            </p:txBody>
          </p:sp>
          <p:sp>
            <p:nvSpPr>
              <p:cNvPr id="10274" name="Rectangle 159"/>
              <p:cNvSpPr>
                <a:spLocks noChangeArrowheads="1"/>
              </p:cNvSpPr>
              <p:nvPr/>
            </p:nvSpPr>
            <p:spPr bwMode="auto">
              <a:xfrm>
                <a:off x="5762" y="14668"/>
                <a:ext cx="216" cy="317"/>
              </a:xfrm>
              <a:prstGeom prst="rect">
                <a:avLst/>
              </a:prstGeom>
              <a:noFill/>
              <a:ln w="9525">
                <a:noFill/>
                <a:miter lim="800000"/>
                <a:headEnd/>
                <a:tailEnd/>
              </a:ln>
            </p:spPr>
            <p:txBody>
              <a:bodyPr wrap="none" lIns="51420" tIns="25712" rIns="51420" bIns="25712">
                <a:spAutoFit/>
              </a:bodyPr>
              <a:lstStyle/>
              <a:p>
                <a:pPr defTabSz="2409825"/>
                <a:r>
                  <a:rPr lang="en-US" sz="1300">
                    <a:latin typeface="Arial" charset="0"/>
                  </a:rPr>
                  <a:t>V</a:t>
                </a:r>
              </a:p>
            </p:txBody>
          </p:sp>
          <p:sp>
            <p:nvSpPr>
              <p:cNvPr id="10275" name="Rectangle 160"/>
              <p:cNvSpPr>
                <a:spLocks noChangeArrowheads="1"/>
              </p:cNvSpPr>
              <p:nvPr/>
            </p:nvSpPr>
            <p:spPr bwMode="auto">
              <a:xfrm>
                <a:off x="6707" y="14668"/>
                <a:ext cx="216" cy="317"/>
              </a:xfrm>
              <a:prstGeom prst="rect">
                <a:avLst/>
              </a:prstGeom>
              <a:noFill/>
              <a:ln w="9525">
                <a:noFill/>
                <a:miter lim="800000"/>
                <a:headEnd/>
                <a:tailEnd/>
              </a:ln>
            </p:spPr>
            <p:txBody>
              <a:bodyPr wrap="none" lIns="51420" tIns="25712" rIns="51420" bIns="25712">
                <a:spAutoFit/>
              </a:bodyPr>
              <a:lstStyle/>
              <a:p>
                <a:pPr defTabSz="2409825"/>
                <a:r>
                  <a:rPr lang="en-US" sz="1300">
                    <a:latin typeface="Arial" charset="0"/>
                  </a:rPr>
                  <a:t>V</a:t>
                </a:r>
              </a:p>
            </p:txBody>
          </p:sp>
        </p:grpSp>
        <p:sp>
          <p:nvSpPr>
            <p:cNvPr id="10246" name="Rectangle 161"/>
            <p:cNvSpPr>
              <a:spLocks noChangeArrowheads="1"/>
            </p:cNvSpPr>
            <p:nvPr/>
          </p:nvSpPr>
          <p:spPr bwMode="auto">
            <a:xfrm>
              <a:off x="576" y="14448"/>
              <a:ext cx="320" cy="317"/>
            </a:xfrm>
            <a:prstGeom prst="rect">
              <a:avLst/>
            </a:prstGeom>
            <a:noFill/>
            <a:ln w="9525">
              <a:noFill/>
              <a:miter lim="800000"/>
              <a:headEnd/>
              <a:tailEnd/>
            </a:ln>
          </p:spPr>
          <p:txBody>
            <a:bodyPr wrap="none" lIns="51420" tIns="25712" rIns="51420" bIns="25712">
              <a:spAutoFit/>
            </a:bodyPr>
            <a:lstStyle/>
            <a:p>
              <a:pPr defTabSz="2409825"/>
              <a:r>
                <a:rPr lang="en-US" sz="1300" b="1">
                  <a:latin typeface="Arial" charset="0"/>
                </a:rPr>
                <a:t>B1</a:t>
              </a:r>
            </a:p>
          </p:txBody>
        </p:sp>
        <p:sp>
          <p:nvSpPr>
            <p:cNvPr id="10247" name="Rectangle 162"/>
            <p:cNvSpPr>
              <a:spLocks noChangeArrowheads="1"/>
            </p:cNvSpPr>
            <p:nvPr/>
          </p:nvSpPr>
          <p:spPr bwMode="auto">
            <a:xfrm>
              <a:off x="2640" y="14448"/>
              <a:ext cx="320" cy="317"/>
            </a:xfrm>
            <a:prstGeom prst="rect">
              <a:avLst/>
            </a:prstGeom>
            <a:noFill/>
            <a:ln w="9525">
              <a:noFill/>
              <a:miter lim="800000"/>
              <a:headEnd/>
              <a:tailEnd/>
            </a:ln>
          </p:spPr>
          <p:txBody>
            <a:bodyPr wrap="none" lIns="51420" tIns="25712" rIns="51420" bIns="25712">
              <a:spAutoFit/>
            </a:bodyPr>
            <a:lstStyle/>
            <a:p>
              <a:pPr defTabSz="2409825"/>
              <a:r>
                <a:rPr lang="en-US" sz="1300" b="1">
                  <a:latin typeface="Arial" charset="0"/>
                </a:rPr>
                <a:t>B2</a:t>
              </a:r>
            </a:p>
          </p:txBody>
        </p:sp>
        <p:sp>
          <p:nvSpPr>
            <p:cNvPr id="10248" name="Rectangle 163"/>
            <p:cNvSpPr>
              <a:spLocks noChangeArrowheads="1"/>
            </p:cNvSpPr>
            <p:nvPr/>
          </p:nvSpPr>
          <p:spPr bwMode="auto">
            <a:xfrm>
              <a:off x="3648" y="14448"/>
              <a:ext cx="320" cy="317"/>
            </a:xfrm>
            <a:prstGeom prst="rect">
              <a:avLst/>
            </a:prstGeom>
            <a:noFill/>
            <a:ln w="9525">
              <a:noFill/>
              <a:miter lim="800000"/>
              <a:headEnd/>
              <a:tailEnd/>
            </a:ln>
          </p:spPr>
          <p:txBody>
            <a:bodyPr wrap="none" lIns="51420" tIns="25712" rIns="51420" bIns="25712">
              <a:spAutoFit/>
            </a:bodyPr>
            <a:lstStyle/>
            <a:p>
              <a:pPr defTabSz="2409825"/>
              <a:r>
                <a:rPr lang="en-US" sz="1300" b="1">
                  <a:latin typeface="Arial" charset="0"/>
                </a:rPr>
                <a:t>D1</a:t>
              </a:r>
            </a:p>
          </p:txBody>
        </p:sp>
        <p:sp>
          <p:nvSpPr>
            <p:cNvPr id="10249" name="Rectangle 164"/>
            <p:cNvSpPr>
              <a:spLocks noChangeArrowheads="1"/>
            </p:cNvSpPr>
            <p:nvPr/>
          </p:nvSpPr>
          <p:spPr bwMode="auto">
            <a:xfrm>
              <a:off x="4608" y="14448"/>
              <a:ext cx="320" cy="317"/>
            </a:xfrm>
            <a:prstGeom prst="rect">
              <a:avLst/>
            </a:prstGeom>
            <a:noFill/>
            <a:ln w="9525">
              <a:noFill/>
              <a:miter lim="800000"/>
              <a:headEnd/>
              <a:tailEnd/>
            </a:ln>
          </p:spPr>
          <p:txBody>
            <a:bodyPr wrap="none" lIns="51420" tIns="25712" rIns="51420" bIns="25712">
              <a:spAutoFit/>
            </a:bodyPr>
            <a:lstStyle/>
            <a:p>
              <a:pPr defTabSz="2409825"/>
              <a:r>
                <a:rPr lang="en-US" sz="1300" b="1">
                  <a:latin typeface="Arial" charset="0"/>
                </a:rPr>
                <a:t>D2</a:t>
              </a:r>
            </a:p>
          </p:txBody>
        </p:sp>
        <p:sp>
          <p:nvSpPr>
            <p:cNvPr id="10250" name="Rectangle 165"/>
            <p:cNvSpPr>
              <a:spLocks noChangeArrowheads="1"/>
            </p:cNvSpPr>
            <p:nvPr/>
          </p:nvSpPr>
          <p:spPr bwMode="auto">
            <a:xfrm>
              <a:off x="5712" y="14448"/>
              <a:ext cx="320" cy="317"/>
            </a:xfrm>
            <a:prstGeom prst="rect">
              <a:avLst/>
            </a:prstGeom>
            <a:noFill/>
            <a:ln w="9525">
              <a:noFill/>
              <a:miter lim="800000"/>
              <a:headEnd/>
              <a:tailEnd/>
            </a:ln>
          </p:spPr>
          <p:txBody>
            <a:bodyPr wrap="none" lIns="51420" tIns="25712" rIns="51420" bIns="25712">
              <a:spAutoFit/>
            </a:bodyPr>
            <a:lstStyle/>
            <a:p>
              <a:pPr defTabSz="2409825"/>
              <a:r>
                <a:rPr lang="en-US" sz="1300" b="1">
                  <a:latin typeface="Arial" charset="0"/>
                </a:rPr>
                <a:t>R1</a:t>
              </a:r>
            </a:p>
          </p:txBody>
        </p:sp>
        <p:sp>
          <p:nvSpPr>
            <p:cNvPr id="10251" name="Rectangle 166"/>
            <p:cNvSpPr>
              <a:spLocks noChangeArrowheads="1"/>
            </p:cNvSpPr>
            <p:nvPr/>
          </p:nvSpPr>
          <p:spPr bwMode="auto">
            <a:xfrm>
              <a:off x="6625" y="14448"/>
              <a:ext cx="320" cy="317"/>
            </a:xfrm>
            <a:prstGeom prst="rect">
              <a:avLst/>
            </a:prstGeom>
            <a:noFill/>
            <a:ln w="9525">
              <a:noFill/>
              <a:miter lim="800000"/>
              <a:headEnd/>
              <a:tailEnd/>
            </a:ln>
          </p:spPr>
          <p:txBody>
            <a:bodyPr wrap="none" lIns="51420" tIns="25712" rIns="51420" bIns="25712">
              <a:spAutoFit/>
            </a:bodyPr>
            <a:lstStyle/>
            <a:p>
              <a:pPr defTabSz="2409825"/>
              <a:r>
                <a:rPr lang="en-US" sz="1300" b="1">
                  <a:latin typeface="Arial" charset="0"/>
                </a:rPr>
                <a:t>R2</a:t>
              </a:r>
            </a:p>
          </p:txBody>
        </p:sp>
        <p:grpSp>
          <p:nvGrpSpPr>
            <p:cNvPr id="10252" name="Group 167"/>
            <p:cNvGrpSpPr>
              <a:grpSpLocks/>
            </p:cNvGrpSpPr>
            <p:nvPr/>
          </p:nvGrpSpPr>
          <p:grpSpPr bwMode="auto">
            <a:xfrm>
              <a:off x="768" y="15360"/>
              <a:ext cx="6144" cy="672"/>
              <a:chOff x="1703" y="14928"/>
              <a:chExt cx="3494" cy="57"/>
            </a:xfrm>
          </p:grpSpPr>
          <p:sp>
            <p:nvSpPr>
              <p:cNvPr id="66728" name="Rectangle 168"/>
              <p:cNvSpPr>
                <a:spLocks noChangeArrowheads="1"/>
              </p:cNvSpPr>
              <p:nvPr/>
            </p:nvSpPr>
            <p:spPr bwMode="auto">
              <a:xfrm>
                <a:off x="1703" y="14928"/>
                <a:ext cx="1164" cy="57"/>
              </a:xfrm>
              <a:prstGeom prst="rect">
                <a:avLst/>
              </a:prstGeom>
              <a:solidFill>
                <a:srgbClr val="C0504D"/>
              </a:solidFill>
              <a:ln w="38100">
                <a:solidFill>
                  <a:srgbClr val="F2F2F2"/>
                </a:solidFill>
                <a:miter lim="800000"/>
                <a:headEnd/>
                <a:tailEnd/>
              </a:ln>
              <a:effectLst>
                <a:outerShdw dist="28398" dir="3806097" algn="ctr" rotWithShape="0">
                  <a:srgbClr val="622423">
                    <a:alpha val="50000"/>
                  </a:srgbClr>
                </a:outerShdw>
              </a:effectLst>
            </p:spPr>
            <p:txBody>
              <a:bodyPr/>
              <a:lstStyle/>
              <a:p>
                <a:pPr>
                  <a:defRPr/>
                </a:pPr>
                <a:endParaRPr lang="en-US"/>
              </a:p>
            </p:txBody>
          </p:sp>
          <p:sp>
            <p:nvSpPr>
              <p:cNvPr id="66729" name="Rectangle 169"/>
              <p:cNvSpPr>
                <a:spLocks noChangeArrowheads="1"/>
              </p:cNvSpPr>
              <p:nvPr/>
            </p:nvSpPr>
            <p:spPr bwMode="auto">
              <a:xfrm>
                <a:off x="2867" y="14928"/>
                <a:ext cx="1165" cy="57"/>
              </a:xfrm>
              <a:prstGeom prst="rect">
                <a:avLst/>
              </a:prstGeom>
              <a:solidFill>
                <a:srgbClr val="000000"/>
              </a:solidFill>
              <a:ln w="38100">
                <a:solidFill>
                  <a:srgbClr val="F2F2F2"/>
                </a:solidFill>
                <a:miter lim="800000"/>
                <a:headEnd/>
                <a:tailEnd/>
              </a:ln>
              <a:effectLst>
                <a:outerShdw dist="28398" dir="3806097" algn="ctr" rotWithShape="0">
                  <a:srgbClr val="7F7F7F">
                    <a:alpha val="50000"/>
                  </a:srgbClr>
                </a:outerShdw>
              </a:effectLst>
            </p:spPr>
            <p:txBody>
              <a:bodyPr/>
              <a:lstStyle/>
              <a:p>
                <a:pPr>
                  <a:defRPr/>
                </a:pPr>
                <a:endParaRPr lang="en-US"/>
              </a:p>
            </p:txBody>
          </p:sp>
          <p:sp>
            <p:nvSpPr>
              <p:cNvPr id="66730" name="Rectangle 170"/>
              <p:cNvSpPr>
                <a:spLocks noChangeArrowheads="1"/>
              </p:cNvSpPr>
              <p:nvPr/>
            </p:nvSpPr>
            <p:spPr bwMode="auto">
              <a:xfrm>
                <a:off x="4032" y="14928"/>
                <a:ext cx="1165" cy="57"/>
              </a:xfrm>
              <a:prstGeom prst="rect">
                <a:avLst/>
              </a:prstGeom>
              <a:solidFill>
                <a:srgbClr val="3B9F40"/>
              </a:solidFill>
              <a:ln w="38100">
                <a:solidFill>
                  <a:srgbClr val="F2F2F2"/>
                </a:solidFill>
                <a:miter lim="800000"/>
                <a:headEnd/>
                <a:tailEnd/>
              </a:ln>
              <a:effectLst>
                <a:outerShdw dist="28398" dir="3806097" algn="ctr" rotWithShape="0">
                  <a:srgbClr val="4E6128">
                    <a:alpha val="50000"/>
                  </a:srgbClr>
                </a:outerShdw>
              </a:effectLst>
            </p:spPr>
            <p:txBody>
              <a:bodyPr/>
              <a:lstStyle/>
              <a:p>
                <a:pPr>
                  <a:defRPr/>
                </a:pPr>
                <a:endParaRPr lang="en-US"/>
              </a:p>
            </p:txBody>
          </p:sp>
        </p:grpSp>
        <p:sp>
          <p:nvSpPr>
            <p:cNvPr id="10253" name="Rectangle 171"/>
            <p:cNvSpPr>
              <a:spLocks noChangeArrowheads="1"/>
            </p:cNvSpPr>
            <p:nvPr/>
          </p:nvSpPr>
          <p:spPr bwMode="auto">
            <a:xfrm>
              <a:off x="1191" y="15436"/>
              <a:ext cx="1172" cy="569"/>
            </a:xfrm>
            <a:prstGeom prst="rect">
              <a:avLst/>
            </a:prstGeom>
            <a:noFill/>
            <a:ln w="9525">
              <a:noFill/>
              <a:miter lim="800000"/>
              <a:headEnd/>
              <a:tailEnd/>
            </a:ln>
          </p:spPr>
          <p:txBody>
            <a:bodyPr wrap="none" lIns="51420" tIns="25712" rIns="51420" bIns="25712">
              <a:spAutoFit/>
            </a:bodyPr>
            <a:lstStyle/>
            <a:p>
              <a:pPr algn="ctr" defTabSz="2409825"/>
              <a:r>
                <a:rPr lang="en-US" sz="1300">
                  <a:solidFill>
                    <a:schemeClr val="bg1"/>
                  </a:solidFill>
                  <a:latin typeface="Arial" charset="0"/>
                </a:rPr>
                <a:t>550 mg/ 60 kg</a:t>
              </a:r>
            </a:p>
            <a:p>
              <a:pPr algn="ctr" defTabSz="2409825"/>
              <a:r>
                <a:rPr lang="en-US" sz="1300">
                  <a:solidFill>
                    <a:schemeClr val="bg1"/>
                  </a:solidFill>
                  <a:latin typeface="Arial" charset="0"/>
                </a:rPr>
                <a:t>body weight</a:t>
              </a:r>
            </a:p>
          </p:txBody>
        </p:sp>
        <p:sp>
          <p:nvSpPr>
            <p:cNvPr id="10254" name="Rectangle 172"/>
            <p:cNvSpPr>
              <a:spLocks noChangeArrowheads="1"/>
            </p:cNvSpPr>
            <p:nvPr/>
          </p:nvSpPr>
          <p:spPr bwMode="auto">
            <a:xfrm>
              <a:off x="3550" y="15532"/>
              <a:ext cx="479" cy="317"/>
            </a:xfrm>
            <a:prstGeom prst="rect">
              <a:avLst/>
            </a:prstGeom>
            <a:noFill/>
            <a:ln w="9525">
              <a:noFill/>
              <a:miter lim="800000"/>
              <a:headEnd/>
              <a:tailEnd/>
            </a:ln>
          </p:spPr>
          <p:txBody>
            <a:bodyPr wrap="none" lIns="51420" tIns="25712" rIns="51420" bIns="25712">
              <a:spAutoFit/>
            </a:bodyPr>
            <a:lstStyle/>
            <a:p>
              <a:pPr algn="ctr" defTabSz="2409825"/>
              <a:r>
                <a:rPr lang="en-US" sz="1300">
                  <a:solidFill>
                    <a:schemeClr val="bg1"/>
                  </a:solidFill>
                  <a:latin typeface="Arial" charset="0"/>
                </a:rPr>
                <a:t>0 mg</a:t>
              </a:r>
            </a:p>
          </p:txBody>
        </p:sp>
        <p:sp>
          <p:nvSpPr>
            <p:cNvPr id="10255" name="Rectangle 173"/>
            <p:cNvSpPr>
              <a:spLocks noChangeArrowheads="1"/>
            </p:cNvSpPr>
            <p:nvPr/>
          </p:nvSpPr>
          <p:spPr bwMode="auto">
            <a:xfrm>
              <a:off x="5272" y="15426"/>
              <a:ext cx="1172" cy="569"/>
            </a:xfrm>
            <a:prstGeom prst="rect">
              <a:avLst/>
            </a:prstGeom>
            <a:noFill/>
            <a:ln w="9525">
              <a:noFill/>
              <a:miter lim="800000"/>
              <a:headEnd/>
              <a:tailEnd/>
            </a:ln>
          </p:spPr>
          <p:txBody>
            <a:bodyPr wrap="none" lIns="51420" tIns="25712" rIns="51420" bIns="25712">
              <a:spAutoFit/>
            </a:bodyPr>
            <a:lstStyle/>
            <a:p>
              <a:pPr algn="ctr" defTabSz="2409825"/>
              <a:r>
                <a:rPr lang="en-US" sz="1300">
                  <a:solidFill>
                    <a:schemeClr val="bg1"/>
                  </a:solidFill>
                  <a:latin typeface="Arial" charset="0"/>
                </a:rPr>
                <a:t>850 mg/ 60 kg</a:t>
              </a:r>
            </a:p>
            <a:p>
              <a:pPr algn="ctr" defTabSz="2409825"/>
              <a:r>
                <a:rPr lang="en-US" sz="1300">
                  <a:solidFill>
                    <a:schemeClr val="bg1"/>
                  </a:solidFill>
                  <a:latin typeface="Arial" charset="0"/>
                </a:rPr>
                <a:t>body weight</a:t>
              </a:r>
            </a:p>
          </p:txBody>
        </p:sp>
        <p:grpSp>
          <p:nvGrpSpPr>
            <p:cNvPr id="10256" name="Group 174"/>
            <p:cNvGrpSpPr>
              <a:grpSpLocks/>
            </p:cNvGrpSpPr>
            <p:nvPr/>
          </p:nvGrpSpPr>
          <p:grpSpPr bwMode="auto">
            <a:xfrm>
              <a:off x="768" y="16080"/>
              <a:ext cx="6144" cy="384"/>
              <a:chOff x="1703" y="14928"/>
              <a:chExt cx="3494" cy="57"/>
            </a:xfrm>
          </p:grpSpPr>
          <p:sp>
            <p:nvSpPr>
              <p:cNvPr id="66735" name="Rectangle 175"/>
              <p:cNvSpPr>
                <a:spLocks noChangeArrowheads="1"/>
              </p:cNvSpPr>
              <p:nvPr/>
            </p:nvSpPr>
            <p:spPr bwMode="auto">
              <a:xfrm>
                <a:off x="1703" y="14928"/>
                <a:ext cx="1164" cy="57"/>
              </a:xfrm>
              <a:prstGeom prst="rect">
                <a:avLst/>
              </a:prstGeom>
              <a:solidFill>
                <a:srgbClr val="C0504D"/>
              </a:solidFill>
              <a:ln w="38100">
                <a:solidFill>
                  <a:srgbClr val="F2F2F2"/>
                </a:solidFill>
                <a:miter lim="800000"/>
                <a:headEnd/>
                <a:tailEnd/>
              </a:ln>
              <a:effectLst>
                <a:outerShdw dist="28398" dir="3806097" algn="ctr" rotWithShape="0">
                  <a:srgbClr val="622423">
                    <a:alpha val="50000"/>
                  </a:srgbClr>
                </a:outerShdw>
              </a:effectLst>
            </p:spPr>
            <p:txBody>
              <a:bodyPr/>
              <a:lstStyle/>
              <a:p>
                <a:pPr>
                  <a:defRPr/>
                </a:pPr>
                <a:endParaRPr lang="en-US"/>
              </a:p>
            </p:txBody>
          </p:sp>
          <p:sp>
            <p:nvSpPr>
              <p:cNvPr id="66736" name="Rectangle 176"/>
              <p:cNvSpPr>
                <a:spLocks noChangeArrowheads="1"/>
              </p:cNvSpPr>
              <p:nvPr/>
            </p:nvSpPr>
            <p:spPr bwMode="auto">
              <a:xfrm>
                <a:off x="2867" y="14928"/>
                <a:ext cx="1165" cy="57"/>
              </a:xfrm>
              <a:prstGeom prst="rect">
                <a:avLst/>
              </a:prstGeom>
              <a:solidFill>
                <a:srgbClr val="000000"/>
              </a:solidFill>
              <a:ln w="38100">
                <a:solidFill>
                  <a:srgbClr val="F2F2F2"/>
                </a:solidFill>
                <a:miter lim="800000"/>
                <a:headEnd/>
                <a:tailEnd/>
              </a:ln>
              <a:effectLst>
                <a:outerShdw dist="28398" dir="3806097" algn="ctr" rotWithShape="0">
                  <a:srgbClr val="7F7F7F">
                    <a:alpha val="50000"/>
                  </a:srgbClr>
                </a:outerShdw>
              </a:effectLst>
            </p:spPr>
            <p:txBody>
              <a:bodyPr/>
              <a:lstStyle/>
              <a:p>
                <a:pPr>
                  <a:defRPr/>
                </a:pPr>
                <a:endParaRPr lang="en-US"/>
              </a:p>
            </p:txBody>
          </p:sp>
          <p:sp>
            <p:nvSpPr>
              <p:cNvPr id="66737" name="Rectangle 177"/>
              <p:cNvSpPr>
                <a:spLocks noChangeArrowheads="1"/>
              </p:cNvSpPr>
              <p:nvPr/>
            </p:nvSpPr>
            <p:spPr bwMode="auto">
              <a:xfrm>
                <a:off x="4032" y="14928"/>
                <a:ext cx="1165" cy="57"/>
              </a:xfrm>
              <a:prstGeom prst="rect">
                <a:avLst/>
              </a:prstGeom>
              <a:solidFill>
                <a:srgbClr val="3B9F40"/>
              </a:solidFill>
              <a:ln w="38100" algn="ctr">
                <a:solidFill>
                  <a:srgbClr val="F2F2F2"/>
                </a:solidFill>
                <a:miter lim="800000"/>
                <a:headEnd/>
                <a:tailEnd/>
              </a:ln>
              <a:effectLst>
                <a:outerShdw dist="28398" dir="3806097" algn="ctr" rotWithShape="0">
                  <a:srgbClr val="4E6128">
                    <a:alpha val="50000"/>
                  </a:srgbClr>
                </a:outerShdw>
              </a:effectLst>
            </p:spPr>
            <p:txBody>
              <a:bodyPr/>
              <a:lstStyle/>
              <a:p>
                <a:pPr>
                  <a:defRPr/>
                </a:pPr>
                <a:endParaRPr lang="en-US"/>
              </a:p>
            </p:txBody>
          </p:sp>
        </p:grpSp>
        <p:sp>
          <p:nvSpPr>
            <p:cNvPr id="10257" name="Rectangle 178"/>
            <p:cNvSpPr>
              <a:spLocks noChangeArrowheads="1"/>
            </p:cNvSpPr>
            <p:nvPr/>
          </p:nvSpPr>
          <p:spPr bwMode="auto">
            <a:xfrm>
              <a:off x="1269" y="16108"/>
              <a:ext cx="807" cy="317"/>
            </a:xfrm>
            <a:prstGeom prst="rect">
              <a:avLst/>
            </a:prstGeom>
            <a:noFill/>
            <a:ln w="9525">
              <a:noFill/>
              <a:miter lim="800000"/>
              <a:headEnd/>
              <a:tailEnd/>
            </a:ln>
          </p:spPr>
          <p:txBody>
            <a:bodyPr wrap="none" lIns="51420" tIns="25712" rIns="51420" bIns="25712">
              <a:spAutoFit/>
            </a:bodyPr>
            <a:lstStyle/>
            <a:p>
              <a:pPr defTabSz="2409825"/>
              <a:r>
                <a:rPr lang="en-US" sz="1300">
                  <a:solidFill>
                    <a:schemeClr val="bg1"/>
                  </a:solidFill>
                  <a:latin typeface="Arial" charset="0"/>
                </a:rPr>
                <a:t>In-patient</a:t>
              </a:r>
            </a:p>
          </p:txBody>
        </p:sp>
        <p:sp>
          <p:nvSpPr>
            <p:cNvPr id="10258" name="Rectangle 179"/>
            <p:cNvSpPr>
              <a:spLocks noChangeArrowheads="1"/>
            </p:cNvSpPr>
            <p:nvPr/>
          </p:nvSpPr>
          <p:spPr bwMode="auto">
            <a:xfrm>
              <a:off x="3288" y="16108"/>
              <a:ext cx="807" cy="317"/>
            </a:xfrm>
            <a:prstGeom prst="rect">
              <a:avLst/>
            </a:prstGeom>
            <a:noFill/>
            <a:ln w="9525">
              <a:noFill/>
              <a:miter lim="800000"/>
              <a:headEnd/>
              <a:tailEnd/>
            </a:ln>
          </p:spPr>
          <p:txBody>
            <a:bodyPr wrap="none" lIns="51420" tIns="25712" rIns="51420" bIns="25712">
              <a:spAutoFit/>
            </a:bodyPr>
            <a:lstStyle/>
            <a:p>
              <a:pPr defTabSz="2409825"/>
              <a:r>
                <a:rPr lang="en-US" sz="1300">
                  <a:solidFill>
                    <a:schemeClr val="bg1"/>
                  </a:solidFill>
                  <a:latin typeface="Arial" charset="0"/>
                </a:rPr>
                <a:t>In-patient</a:t>
              </a:r>
            </a:p>
          </p:txBody>
        </p:sp>
        <p:sp>
          <p:nvSpPr>
            <p:cNvPr id="10259" name="Rectangle 180"/>
            <p:cNvSpPr>
              <a:spLocks noChangeArrowheads="1"/>
            </p:cNvSpPr>
            <p:nvPr/>
          </p:nvSpPr>
          <p:spPr bwMode="auto">
            <a:xfrm>
              <a:off x="5351" y="16108"/>
              <a:ext cx="807" cy="317"/>
            </a:xfrm>
            <a:prstGeom prst="rect">
              <a:avLst/>
            </a:prstGeom>
            <a:noFill/>
            <a:ln w="9525">
              <a:noFill/>
              <a:miter lim="800000"/>
              <a:headEnd/>
              <a:tailEnd/>
            </a:ln>
          </p:spPr>
          <p:txBody>
            <a:bodyPr wrap="none" lIns="51420" tIns="25712" rIns="51420" bIns="25712">
              <a:spAutoFit/>
            </a:bodyPr>
            <a:lstStyle/>
            <a:p>
              <a:pPr defTabSz="2409825"/>
              <a:r>
                <a:rPr lang="en-US" sz="1300" dirty="0">
                  <a:solidFill>
                    <a:schemeClr val="bg1"/>
                  </a:solidFill>
                  <a:latin typeface="Arial" charset="0"/>
                </a:rPr>
                <a:t>In-patient</a:t>
              </a:r>
            </a:p>
          </p:txBody>
        </p:sp>
      </p:grpSp>
      <p:sp>
        <p:nvSpPr>
          <p:cNvPr id="10244" name="Text Box 210"/>
          <p:cNvSpPr txBox="1">
            <a:spLocks noChangeArrowheads="1"/>
          </p:cNvSpPr>
          <p:nvPr/>
        </p:nvSpPr>
        <p:spPr bwMode="auto">
          <a:xfrm>
            <a:off x="2667001" y="4267201"/>
            <a:ext cx="6413231" cy="830997"/>
          </a:xfrm>
          <a:prstGeom prst="rect">
            <a:avLst/>
          </a:prstGeom>
          <a:noFill/>
          <a:ln w="9525">
            <a:noFill/>
            <a:miter lim="800000"/>
            <a:headEnd/>
            <a:tailEnd/>
          </a:ln>
        </p:spPr>
        <p:txBody>
          <a:bodyPr wrap="none">
            <a:spAutoFit/>
          </a:bodyPr>
          <a:lstStyle/>
          <a:p>
            <a:r>
              <a:rPr lang="en-US" sz="2400"/>
              <a:t>At each timepoint, a fecal sample was collected </a:t>
            </a:r>
          </a:p>
          <a:p>
            <a:r>
              <a:rPr lang="en-US" sz="2400"/>
              <a:t>and microbial DNA was isolated and characterized</a:t>
            </a:r>
          </a:p>
        </p:txBody>
      </p:sp>
      <p:sp>
        <p:nvSpPr>
          <p:cNvPr id="39" name="TextBox 38"/>
          <p:cNvSpPr txBox="1"/>
          <p:nvPr/>
        </p:nvSpPr>
        <p:spPr>
          <a:xfrm>
            <a:off x="826021" y="6556836"/>
            <a:ext cx="14122400" cy="276999"/>
          </a:xfrm>
          <a:prstGeom prst="rect">
            <a:avLst/>
          </a:prstGeom>
          <a:noFill/>
        </p:spPr>
        <p:txBody>
          <a:bodyPr wrap="square" rtlCol="0">
            <a:spAutoFit/>
          </a:bodyPr>
          <a:lstStyle/>
          <a:p>
            <a:r>
              <a:rPr lang="en-US" sz="1200" dirty="0"/>
              <a:t>Spencer et al, Association between composition of the human gastrointestinal </a:t>
            </a:r>
            <a:r>
              <a:rPr lang="en-US" sz="1200" dirty="0" err="1"/>
              <a:t>microbiome</a:t>
            </a:r>
            <a:r>
              <a:rPr lang="en-US" sz="1200" dirty="0"/>
              <a:t> and development of fatty liver with </a:t>
            </a:r>
            <a:r>
              <a:rPr lang="en-US" sz="1200" dirty="0" err="1"/>
              <a:t>choline</a:t>
            </a:r>
            <a:r>
              <a:rPr lang="en-US" sz="1200" dirty="0"/>
              <a:t> deficiency,2011</a:t>
            </a:r>
          </a:p>
        </p:txBody>
      </p:sp>
    </p:spTree>
    <p:extLst>
      <p:ext uri="{BB962C8B-B14F-4D97-AF65-F5344CB8AC3E}">
        <p14:creationId xmlns:p14="http://schemas.microsoft.com/office/powerpoint/2010/main" val="253612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1248" name="Object 1028"/>
          <p:cNvGraphicFramePr>
            <a:graphicFrameLocks noChangeAspect="1"/>
          </p:cNvGraphicFramePr>
          <p:nvPr/>
        </p:nvGraphicFramePr>
        <p:xfrm>
          <a:off x="2286000" y="762000"/>
          <a:ext cx="7620000" cy="5899150"/>
        </p:xfrm>
        <a:graphic>
          <a:graphicData uri="http://schemas.openxmlformats.org/presentationml/2006/ole">
            <mc:AlternateContent xmlns:mc="http://schemas.openxmlformats.org/markup-compatibility/2006">
              <mc:Choice xmlns:v="urn:schemas-microsoft-com:vml" Requires="v">
                <p:oleObj spid="_x0000_s1032" name="Bitmap Image" r:id="rId4" imgW="7306695" imgH="5657143" progId="PBrush">
                  <p:embed/>
                </p:oleObj>
              </mc:Choice>
              <mc:Fallback>
                <p:oleObj name="Bitmap Image" r:id="rId4" imgW="7306695" imgH="5657143" progId="PBrush">
                  <p:embed/>
                  <p:pic>
                    <p:nvPicPr>
                      <p:cNvPr id="181248" name="Object 10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762000"/>
                        <a:ext cx="7620000" cy="589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Text Box 1029"/>
          <p:cNvSpPr txBox="1">
            <a:spLocks noChangeArrowheads="1"/>
          </p:cNvSpPr>
          <p:nvPr/>
        </p:nvSpPr>
        <p:spPr bwMode="auto">
          <a:xfrm>
            <a:off x="-1006475" y="184151"/>
            <a:ext cx="184150" cy="366713"/>
          </a:xfrm>
          <a:prstGeom prst="rect">
            <a:avLst/>
          </a:prstGeom>
          <a:noFill/>
          <a:ln w="9525">
            <a:noFill/>
            <a:miter lim="800000"/>
            <a:headEnd/>
            <a:tailEnd/>
          </a:ln>
        </p:spPr>
        <p:txBody>
          <a:bodyPr wrap="none">
            <a:spAutoFit/>
          </a:bodyPr>
          <a:lstStyle/>
          <a:p>
            <a:endParaRPr lang="en-US"/>
          </a:p>
        </p:txBody>
      </p:sp>
      <p:sp>
        <p:nvSpPr>
          <p:cNvPr id="1028" name="Text Box 1030"/>
          <p:cNvSpPr txBox="1">
            <a:spLocks noChangeArrowheads="1"/>
          </p:cNvSpPr>
          <p:nvPr/>
        </p:nvSpPr>
        <p:spPr bwMode="auto">
          <a:xfrm>
            <a:off x="2362200" y="107951"/>
            <a:ext cx="7002366" cy="461665"/>
          </a:xfrm>
          <a:prstGeom prst="rect">
            <a:avLst/>
          </a:prstGeom>
          <a:noFill/>
          <a:ln w="9525">
            <a:noFill/>
            <a:miter lim="800000"/>
            <a:headEnd/>
            <a:tailEnd/>
          </a:ln>
        </p:spPr>
        <p:txBody>
          <a:bodyPr wrap="none">
            <a:spAutoFit/>
          </a:bodyPr>
          <a:lstStyle/>
          <a:p>
            <a:r>
              <a:rPr lang="en-US" sz="2400"/>
              <a:t>Subjects were exposed to a rigorously controlled diet…</a:t>
            </a:r>
          </a:p>
        </p:txBody>
      </p:sp>
    </p:spTree>
    <p:extLst>
      <p:ext uri="{BB962C8B-B14F-4D97-AF65-F5344CB8AC3E}">
        <p14:creationId xmlns:p14="http://schemas.microsoft.com/office/powerpoint/2010/main" val="1769391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13" name="Text Box 16"/>
          <p:cNvSpPr txBox="1">
            <a:spLocks noChangeArrowheads="1"/>
          </p:cNvSpPr>
          <p:nvPr/>
        </p:nvSpPr>
        <p:spPr bwMode="auto">
          <a:xfrm>
            <a:off x="1752601" y="5492665"/>
            <a:ext cx="7557069" cy="830997"/>
          </a:xfrm>
          <a:prstGeom prst="rect">
            <a:avLst/>
          </a:prstGeom>
          <a:noFill/>
          <a:ln w="9525">
            <a:noFill/>
            <a:miter lim="800000"/>
            <a:headEnd/>
            <a:tailEnd/>
          </a:ln>
        </p:spPr>
        <p:txBody>
          <a:bodyPr wrap="none">
            <a:spAutoFit/>
          </a:bodyPr>
          <a:lstStyle/>
          <a:p>
            <a:r>
              <a:rPr lang="en-US" sz="2400"/>
              <a:t>       Cluster into 7,514 Operational Taxonomic Units (OTUs)</a:t>
            </a:r>
          </a:p>
          <a:p>
            <a:r>
              <a:rPr lang="en-US" sz="2400"/>
              <a:t>      in each of which all sequences are at least 97% identical</a:t>
            </a:r>
          </a:p>
        </p:txBody>
      </p:sp>
      <p:sp>
        <p:nvSpPr>
          <p:cNvPr id="157714" name="Line 15"/>
          <p:cNvSpPr>
            <a:spLocks noChangeShapeType="1"/>
          </p:cNvSpPr>
          <p:nvPr/>
        </p:nvSpPr>
        <p:spPr bwMode="auto">
          <a:xfrm>
            <a:off x="5562600" y="5035464"/>
            <a:ext cx="0" cy="363538"/>
          </a:xfrm>
          <a:prstGeom prst="line">
            <a:avLst/>
          </a:prstGeom>
          <a:noFill/>
          <a:ln w="9525">
            <a:solidFill>
              <a:schemeClr val="tx1"/>
            </a:solidFill>
            <a:round/>
            <a:headEnd/>
            <a:tailEnd type="triangle" w="med" len="med"/>
          </a:ln>
        </p:spPr>
        <p:txBody>
          <a:bodyPr/>
          <a:lstStyle/>
          <a:p>
            <a:endParaRPr lang="en-US"/>
          </a:p>
        </p:txBody>
      </p:sp>
      <p:sp>
        <p:nvSpPr>
          <p:cNvPr id="157716" name="Text Box 31"/>
          <p:cNvSpPr txBox="1">
            <a:spLocks noChangeArrowheads="1"/>
          </p:cNvSpPr>
          <p:nvPr/>
        </p:nvSpPr>
        <p:spPr bwMode="auto">
          <a:xfrm>
            <a:off x="4719638" y="6265"/>
            <a:ext cx="1570110" cy="461665"/>
          </a:xfrm>
          <a:prstGeom prst="rect">
            <a:avLst/>
          </a:prstGeom>
          <a:noFill/>
          <a:ln w="9525">
            <a:noFill/>
            <a:miter lim="800000"/>
            <a:headEnd/>
            <a:tailEnd/>
          </a:ln>
        </p:spPr>
        <p:txBody>
          <a:bodyPr wrap="none">
            <a:spAutoFit/>
          </a:bodyPr>
          <a:lstStyle/>
          <a:p>
            <a:r>
              <a:rPr lang="en-US" sz="2400"/>
              <a:t>15 Patients</a:t>
            </a:r>
          </a:p>
        </p:txBody>
      </p:sp>
      <p:grpSp>
        <p:nvGrpSpPr>
          <p:cNvPr id="157717" name="Group 2069"/>
          <p:cNvGrpSpPr>
            <a:grpSpLocks/>
          </p:cNvGrpSpPr>
          <p:nvPr/>
        </p:nvGrpSpPr>
        <p:grpSpPr bwMode="auto">
          <a:xfrm>
            <a:off x="2895601" y="476166"/>
            <a:ext cx="5686425" cy="766763"/>
            <a:chOff x="864" y="584"/>
            <a:chExt cx="3582" cy="483"/>
          </a:xfrm>
        </p:grpSpPr>
        <p:sp>
          <p:nvSpPr>
            <p:cNvPr id="157718" name="Line 32"/>
            <p:cNvSpPr>
              <a:spLocks noChangeShapeType="1"/>
            </p:cNvSpPr>
            <p:nvPr/>
          </p:nvSpPr>
          <p:spPr bwMode="auto">
            <a:xfrm>
              <a:off x="2544" y="584"/>
              <a:ext cx="0" cy="229"/>
            </a:xfrm>
            <a:prstGeom prst="line">
              <a:avLst/>
            </a:prstGeom>
            <a:noFill/>
            <a:ln w="9525">
              <a:solidFill>
                <a:schemeClr val="tx1"/>
              </a:solidFill>
              <a:round/>
              <a:headEnd/>
              <a:tailEnd type="triangle" w="med" len="med"/>
            </a:ln>
          </p:spPr>
          <p:txBody>
            <a:bodyPr/>
            <a:lstStyle/>
            <a:p>
              <a:endParaRPr lang="en-US"/>
            </a:p>
          </p:txBody>
        </p:sp>
        <p:sp>
          <p:nvSpPr>
            <p:cNvPr id="157719" name="Text Box 79"/>
            <p:cNvSpPr txBox="1">
              <a:spLocks noChangeArrowheads="1"/>
            </p:cNvSpPr>
            <p:nvPr/>
          </p:nvSpPr>
          <p:spPr bwMode="auto">
            <a:xfrm>
              <a:off x="864" y="776"/>
              <a:ext cx="3582" cy="291"/>
            </a:xfrm>
            <a:prstGeom prst="rect">
              <a:avLst/>
            </a:prstGeom>
            <a:noFill/>
            <a:ln w="9525">
              <a:noFill/>
              <a:miter lim="800000"/>
              <a:headEnd/>
              <a:tailEnd/>
            </a:ln>
          </p:spPr>
          <p:txBody>
            <a:bodyPr wrap="none">
              <a:spAutoFit/>
            </a:bodyPr>
            <a:lstStyle/>
            <a:p>
              <a:r>
                <a:rPr lang="en-US" sz="2400"/>
                <a:t>74 DNA samples isolated from fecal samples</a:t>
              </a:r>
            </a:p>
          </p:txBody>
        </p:sp>
      </p:grpSp>
      <p:grpSp>
        <p:nvGrpSpPr>
          <p:cNvPr id="157720" name="Group 2072"/>
          <p:cNvGrpSpPr>
            <a:grpSpLocks/>
          </p:cNvGrpSpPr>
          <p:nvPr/>
        </p:nvGrpSpPr>
        <p:grpSpPr bwMode="auto">
          <a:xfrm>
            <a:off x="1905001" y="1225466"/>
            <a:ext cx="7680325" cy="842963"/>
            <a:chOff x="240" y="1056"/>
            <a:chExt cx="4838" cy="531"/>
          </a:xfrm>
        </p:grpSpPr>
        <p:sp>
          <p:nvSpPr>
            <p:cNvPr id="157721" name="Text Box 80"/>
            <p:cNvSpPr txBox="1">
              <a:spLocks noChangeArrowheads="1"/>
            </p:cNvSpPr>
            <p:nvPr/>
          </p:nvSpPr>
          <p:spPr bwMode="auto">
            <a:xfrm>
              <a:off x="240" y="1296"/>
              <a:ext cx="4838" cy="291"/>
            </a:xfrm>
            <a:prstGeom prst="rect">
              <a:avLst/>
            </a:prstGeom>
            <a:noFill/>
            <a:ln w="9525">
              <a:noFill/>
              <a:miter lim="800000"/>
              <a:headEnd/>
              <a:tailEnd/>
            </a:ln>
          </p:spPr>
          <p:txBody>
            <a:bodyPr wrap="none">
              <a:spAutoFit/>
            </a:bodyPr>
            <a:lstStyle/>
            <a:p>
              <a:r>
                <a:rPr lang="en-US" sz="2400"/>
                <a:t>Run on ½ of a 454-FLX LR70 plate using a “barcode” strategy</a:t>
              </a:r>
            </a:p>
          </p:txBody>
        </p:sp>
        <p:sp>
          <p:nvSpPr>
            <p:cNvPr id="157722" name="Line 82"/>
            <p:cNvSpPr>
              <a:spLocks noChangeShapeType="1"/>
            </p:cNvSpPr>
            <p:nvPr/>
          </p:nvSpPr>
          <p:spPr bwMode="auto">
            <a:xfrm>
              <a:off x="2544" y="1056"/>
              <a:ext cx="0" cy="229"/>
            </a:xfrm>
            <a:prstGeom prst="line">
              <a:avLst/>
            </a:prstGeom>
            <a:noFill/>
            <a:ln w="9525">
              <a:solidFill>
                <a:schemeClr val="tx1"/>
              </a:solidFill>
              <a:round/>
              <a:headEnd/>
              <a:tailEnd type="triangle" w="med" len="med"/>
            </a:ln>
          </p:spPr>
          <p:txBody>
            <a:bodyPr/>
            <a:lstStyle/>
            <a:p>
              <a:endParaRPr lang="en-US"/>
            </a:p>
          </p:txBody>
        </p:sp>
      </p:grpSp>
      <p:grpSp>
        <p:nvGrpSpPr>
          <p:cNvPr id="157723" name="Group 2075"/>
          <p:cNvGrpSpPr>
            <a:grpSpLocks/>
          </p:cNvGrpSpPr>
          <p:nvPr/>
        </p:nvGrpSpPr>
        <p:grpSpPr bwMode="auto">
          <a:xfrm>
            <a:off x="3581401" y="2063665"/>
            <a:ext cx="4105275" cy="1674813"/>
            <a:chOff x="1296" y="1584"/>
            <a:chExt cx="2586" cy="1055"/>
          </a:xfrm>
        </p:grpSpPr>
        <p:sp>
          <p:nvSpPr>
            <p:cNvPr id="157724" name="Line 90"/>
            <p:cNvSpPr>
              <a:spLocks noChangeShapeType="1"/>
            </p:cNvSpPr>
            <p:nvPr/>
          </p:nvSpPr>
          <p:spPr bwMode="auto">
            <a:xfrm>
              <a:off x="2544" y="1584"/>
              <a:ext cx="0" cy="229"/>
            </a:xfrm>
            <a:prstGeom prst="line">
              <a:avLst/>
            </a:prstGeom>
            <a:noFill/>
            <a:ln w="9525">
              <a:solidFill>
                <a:schemeClr val="tx1"/>
              </a:solidFill>
              <a:round/>
              <a:headEnd/>
              <a:tailEnd type="triangle" w="med" len="med"/>
            </a:ln>
          </p:spPr>
          <p:txBody>
            <a:bodyPr/>
            <a:lstStyle/>
            <a:p>
              <a:endParaRPr lang="en-US"/>
            </a:p>
          </p:txBody>
        </p:sp>
        <p:sp>
          <p:nvSpPr>
            <p:cNvPr id="157725" name="Text Box 91"/>
            <p:cNvSpPr txBox="1">
              <a:spLocks noChangeArrowheads="1"/>
            </p:cNvSpPr>
            <p:nvPr/>
          </p:nvSpPr>
          <p:spPr bwMode="auto">
            <a:xfrm>
              <a:off x="1296" y="1883"/>
              <a:ext cx="2586" cy="756"/>
            </a:xfrm>
            <a:prstGeom prst="rect">
              <a:avLst/>
            </a:prstGeom>
            <a:noFill/>
            <a:ln w="9525">
              <a:noFill/>
              <a:miter lim="800000"/>
              <a:headEnd/>
              <a:tailEnd/>
            </a:ln>
          </p:spPr>
          <p:txBody>
            <a:bodyPr wrap="none">
              <a:spAutoFit/>
            </a:bodyPr>
            <a:lstStyle/>
            <a:p>
              <a:r>
                <a:rPr lang="en-US" sz="2400"/>
                <a:t>213,375  16S rRNA sequences.  </a:t>
              </a:r>
            </a:p>
            <a:p>
              <a:r>
                <a:rPr lang="en-US" sz="2400"/>
                <a:t>Average read length=264 bp.</a:t>
              </a:r>
            </a:p>
            <a:p>
              <a:r>
                <a:rPr lang="en-US" sz="2400"/>
                <a:t>( around $0.03 per sequence)</a:t>
              </a:r>
            </a:p>
          </p:txBody>
        </p:sp>
      </p:grpSp>
      <p:grpSp>
        <p:nvGrpSpPr>
          <p:cNvPr id="157726" name="Group 2078"/>
          <p:cNvGrpSpPr>
            <a:grpSpLocks/>
          </p:cNvGrpSpPr>
          <p:nvPr/>
        </p:nvGrpSpPr>
        <p:grpSpPr bwMode="auto">
          <a:xfrm>
            <a:off x="3325813" y="3770226"/>
            <a:ext cx="5353050" cy="1257299"/>
            <a:chOff x="1135" y="2659"/>
            <a:chExt cx="3372" cy="792"/>
          </a:xfrm>
        </p:grpSpPr>
        <p:sp>
          <p:nvSpPr>
            <p:cNvPr id="157727" name="Line 93"/>
            <p:cNvSpPr>
              <a:spLocks noChangeShapeType="1"/>
            </p:cNvSpPr>
            <p:nvPr/>
          </p:nvSpPr>
          <p:spPr bwMode="auto">
            <a:xfrm>
              <a:off x="2544" y="2659"/>
              <a:ext cx="0" cy="229"/>
            </a:xfrm>
            <a:prstGeom prst="line">
              <a:avLst/>
            </a:prstGeom>
            <a:noFill/>
            <a:ln w="9525">
              <a:solidFill>
                <a:schemeClr val="tx1"/>
              </a:solidFill>
              <a:round/>
              <a:headEnd/>
              <a:tailEnd type="triangle" w="med" len="med"/>
            </a:ln>
          </p:spPr>
          <p:txBody>
            <a:bodyPr/>
            <a:lstStyle/>
            <a:p>
              <a:endParaRPr lang="en-US"/>
            </a:p>
          </p:txBody>
        </p:sp>
        <p:sp>
          <p:nvSpPr>
            <p:cNvPr id="157728" name="Text Box 94"/>
            <p:cNvSpPr txBox="1">
              <a:spLocks noChangeArrowheads="1"/>
            </p:cNvSpPr>
            <p:nvPr/>
          </p:nvSpPr>
          <p:spPr bwMode="auto">
            <a:xfrm>
              <a:off x="1135" y="2928"/>
              <a:ext cx="3372" cy="523"/>
            </a:xfrm>
            <a:prstGeom prst="rect">
              <a:avLst/>
            </a:prstGeom>
            <a:noFill/>
            <a:ln w="9525">
              <a:noFill/>
              <a:miter lim="800000"/>
              <a:headEnd/>
              <a:tailEnd/>
            </a:ln>
          </p:spPr>
          <p:txBody>
            <a:bodyPr wrap="none">
              <a:spAutoFit/>
            </a:bodyPr>
            <a:lstStyle/>
            <a:p>
              <a:r>
                <a:rPr lang="en-US" sz="2400"/>
                <a:t>199,186 “usable” sequences </a:t>
              </a:r>
            </a:p>
            <a:p>
              <a:r>
                <a:rPr lang="en-US" sz="2400"/>
                <a:t>(Exactly match 5’-primer; length &gt;200 bp)</a:t>
              </a:r>
            </a:p>
          </p:txBody>
        </p:sp>
      </p:grpSp>
      <p:sp>
        <p:nvSpPr>
          <p:cNvPr id="18" name="TextBox 17"/>
          <p:cNvSpPr txBox="1"/>
          <p:nvPr/>
        </p:nvSpPr>
        <p:spPr>
          <a:xfrm>
            <a:off x="826021" y="6556836"/>
            <a:ext cx="14122400" cy="276999"/>
          </a:xfrm>
          <a:prstGeom prst="rect">
            <a:avLst/>
          </a:prstGeom>
          <a:noFill/>
        </p:spPr>
        <p:txBody>
          <a:bodyPr wrap="square" rtlCol="0">
            <a:spAutoFit/>
          </a:bodyPr>
          <a:lstStyle/>
          <a:p>
            <a:r>
              <a:rPr lang="en-US" sz="1200" dirty="0"/>
              <a:t>Spencer et al, Association between composition of the human gastrointestinal </a:t>
            </a:r>
            <a:r>
              <a:rPr lang="en-US" sz="1200" dirty="0" err="1"/>
              <a:t>microbiome</a:t>
            </a:r>
            <a:r>
              <a:rPr lang="en-US" sz="1200" dirty="0"/>
              <a:t> and development of fatty liver with </a:t>
            </a:r>
            <a:r>
              <a:rPr lang="en-US" sz="1200" dirty="0" err="1"/>
              <a:t>choline</a:t>
            </a:r>
            <a:r>
              <a:rPr lang="en-US" sz="1200" dirty="0"/>
              <a:t> deficiency,2011</a:t>
            </a:r>
          </a:p>
        </p:txBody>
      </p:sp>
    </p:spTree>
    <p:extLst>
      <p:ext uri="{BB962C8B-B14F-4D97-AF65-F5344CB8AC3E}">
        <p14:creationId xmlns:p14="http://schemas.microsoft.com/office/powerpoint/2010/main" val="1615965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28033"/>
            <a:ext cx="12293600" cy="830997"/>
          </a:xfrm>
          <a:prstGeom prst="rect">
            <a:avLst/>
          </a:prstGeom>
        </p:spPr>
        <p:txBody>
          <a:bodyPr wrap="square">
            <a:spAutoFit/>
          </a:bodyPr>
          <a:lstStyle/>
          <a:p>
            <a:r>
              <a:rPr lang="en-US" sz="2400" dirty="0">
                <a:solidFill>
                  <a:srgbClr val="FF0000"/>
                </a:solidFill>
              </a:rPr>
              <a:t>The gut </a:t>
            </a:r>
            <a:r>
              <a:rPr lang="en-US" sz="2400" dirty="0" err="1">
                <a:solidFill>
                  <a:srgbClr val="FF0000"/>
                </a:solidFill>
              </a:rPr>
              <a:t>microbiome</a:t>
            </a:r>
            <a:r>
              <a:rPr lang="en-US" sz="2400" dirty="0">
                <a:solidFill>
                  <a:srgbClr val="FF0000"/>
                </a:solidFill>
              </a:rPr>
              <a:t> is individual, stable over time and surprisingly resistant to short-term changes in diet…</a:t>
            </a:r>
            <a:endParaRPr lang="en-US" sz="2400" dirty="0"/>
          </a:p>
        </p:txBody>
      </p:sp>
      <p:pic>
        <p:nvPicPr>
          <p:cNvPr id="46084" name="Picture 4"/>
          <p:cNvPicPr>
            <a:picLocks noChangeAspect="1" noChangeArrowheads="1"/>
          </p:cNvPicPr>
          <p:nvPr/>
        </p:nvPicPr>
        <p:blipFill>
          <a:blip r:embed="rId2" cstate="print"/>
          <a:srcRect/>
          <a:stretch>
            <a:fillRect/>
          </a:stretch>
        </p:blipFill>
        <p:spPr bwMode="auto">
          <a:xfrm>
            <a:off x="1016000" y="787401"/>
            <a:ext cx="9491133" cy="5938084"/>
          </a:xfrm>
          <a:prstGeom prst="rect">
            <a:avLst/>
          </a:prstGeom>
          <a:noFill/>
          <a:ln w="9525">
            <a:noFill/>
            <a:miter lim="800000"/>
            <a:headEnd/>
            <a:tailEnd/>
          </a:ln>
        </p:spPr>
      </p:pic>
      <p:sp>
        <p:nvSpPr>
          <p:cNvPr id="9" name="TextBox 8"/>
          <p:cNvSpPr txBox="1"/>
          <p:nvPr/>
        </p:nvSpPr>
        <p:spPr>
          <a:xfrm>
            <a:off x="406400" y="6556836"/>
            <a:ext cx="14122400" cy="276999"/>
          </a:xfrm>
          <a:prstGeom prst="rect">
            <a:avLst/>
          </a:prstGeom>
          <a:noFill/>
        </p:spPr>
        <p:txBody>
          <a:bodyPr wrap="square" rtlCol="0">
            <a:spAutoFit/>
          </a:bodyPr>
          <a:lstStyle/>
          <a:p>
            <a:r>
              <a:rPr lang="en-US" sz="1200" dirty="0"/>
              <a:t>Spencer et al, Association between composition of the human gastrointestinal </a:t>
            </a:r>
            <a:r>
              <a:rPr lang="en-US" sz="1200" dirty="0" err="1"/>
              <a:t>microbiome</a:t>
            </a:r>
            <a:r>
              <a:rPr lang="en-US" sz="1200" dirty="0"/>
              <a:t> and development of fatty liver with </a:t>
            </a:r>
            <a:r>
              <a:rPr lang="en-US" sz="1200" dirty="0" err="1"/>
              <a:t>choline</a:t>
            </a:r>
            <a:r>
              <a:rPr lang="en-US" sz="1200" dirty="0"/>
              <a:t> deficiency,2011</a:t>
            </a:r>
          </a:p>
        </p:txBody>
      </p:sp>
    </p:spTree>
    <p:extLst>
      <p:ext uri="{BB962C8B-B14F-4D97-AF65-F5344CB8AC3E}">
        <p14:creationId xmlns:p14="http://schemas.microsoft.com/office/powerpoint/2010/main" val="1686055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cstate="print"/>
          <a:srcRect/>
          <a:stretch>
            <a:fillRect/>
          </a:stretch>
        </p:blipFill>
        <p:spPr bwMode="auto">
          <a:xfrm>
            <a:off x="1447800" y="209551"/>
            <a:ext cx="9296400" cy="6438900"/>
          </a:xfrm>
          <a:prstGeom prst="rect">
            <a:avLst/>
          </a:prstGeom>
          <a:noFill/>
          <a:ln w="9525">
            <a:noFill/>
            <a:miter lim="800000"/>
            <a:headEnd/>
            <a:tailEnd/>
          </a:ln>
        </p:spPr>
      </p:pic>
      <p:sp>
        <p:nvSpPr>
          <p:cNvPr id="5" name="TextBox 4"/>
          <p:cNvSpPr txBox="1"/>
          <p:nvPr/>
        </p:nvSpPr>
        <p:spPr>
          <a:xfrm>
            <a:off x="609600" y="6477001"/>
            <a:ext cx="10554492" cy="461665"/>
          </a:xfrm>
          <a:prstGeom prst="rect">
            <a:avLst/>
          </a:prstGeom>
          <a:noFill/>
        </p:spPr>
        <p:txBody>
          <a:bodyPr wrap="none" rtlCol="0">
            <a:spAutoFit/>
          </a:bodyPr>
          <a:lstStyle/>
          <a:p>
            <a:r>
              <a:rPr lang="en-US" sz="2400" dirty="0"/>
              <a:t>Wu et.al - Linking Long-Term Dietary Patterns with Gut Microbial </a:t>
            </a:r>
            <a:r>
              <a:rPr lang="en-US" sz="2400" dirty="0" err="1"/>
              <a:t>Enterotypes</a:t>
            </a:r>
            <a:r>
              <a:rPr lang="en-US" sz="2400" dirty="0"/>
              <a:t>, 2011</a:t>
            </a:r>
          </a:p>
        </p:txBody>
      </p:sp>
      <p:sp>
        <p:nvSpPr>
          <p:cNvPr id="2" name="TextBox 1"/>
          <p:cNvSpPr txBox="1"/>
          <p:nvPr/>
        </p:nvSpPr>
        <p:spPr>
          <a:xfrm>
            <a:off x="2101932" y="546265"/>
            <a:ext cx="486889" cy="641267"/>
          </a:xfrm>
          <a:prstGeom prst="rect">
            <a:avLst/>
          </a:prstGeom>
          <a:solidFill>
            <a:schemeClr val="bg1"/>
          </a:solidFill>
        </p:spPr>
        <p:txBody>
          <a:bodyPr wrap="square" rtlCol="0">
            <a:spAutoFit/>
          </a:bodyPr>
          <a:lstStyle/>
          <a:p>
            <a:endParaRPr lang="en-US" dirty="0"/>
          </a:p>
        </p:txBody>
      </p:sp>
      <p:sp>
        <p:nvSpPr>
          <p:cNvPr id="4" name="Rectangle 3"/>
          <p:cNvSpPr/>
          <p:nvPr/>
        </p:nvSpPr>
        <p:spPr>
          <a:xfrm>
            <a:off x="233550" y="111706"/>
            <a:ext cx="12293600" cy="830997"/>
          </a:xfrm>
          <a:prstGeom prst="rect">
            <a:avLst/>
          </a:prstGeom>
        </p:spPr>
        <p:txBody>
          <a:bodyPr wrap="square">
            <a:spAutoFit/>
          </a:bodyPr>
          <a:lstStyle/>
          <a:p>
            <a:r>
              <a:rPr lang="en-US" sz="2400" dirty="0">
                <a:solidFill>
                  <a:srgbClr val="FF0000"/>
                </a:solidFill>
              </a:rPr>
              <a:t>The gut </a:t>
            </a:r>
            <a:r>
              <a:rPr lang="en-US" sz="2400" dirty="0" err="1">
                <a:solidFill>
                  <a:srgbClr val="FF0000"/>
                </a:solidFill>
              </a:rPr>
              <a:t>microbiome</a:t>
            </a:r>
            <a:r>
              <a:rPr lang="en-US" sz="2400" dirty="0">
                <a:solidFill>
                  <a:srgbClr val="FF0000"/>
                </a:solidFill>
              </a:rPr>
              <a:t> is individual, stable over time and surprisingly resistant to short-term changes in diet…</a:t>
            </a:r>
            <a:endParaRPr lang="en-US" sz="2400" dirty="0"/>
          </a:p>
        </p:txBody>
      </p:sp>
    </p:spTree>
    <p:extLst>
      <p:ext uri="{BB962C8B-B14F-4D97-AF65-F5344CB8AC3E}">
        <p14:creationId xmlns:p14="http://schemas.microsoft.com/office/powerpoint/2010/main" val="403683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9830" y="68894"/>
            <a:ext cx="9619941"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Initial encouraging results in obesity have largely failed to replicate….</a:t>
            </a:r>
          </a:p>
        </p:txBody>
      </p:sp>
      <p:pic>
        <p:nvPicPr>
          <p:cNvPr id="3" name="Picture 2"/>
          <p:cNvPicPr>
            <a:picLocks noChangeAspect="1"/>
          </p:cNvPicPr>
          <p:nvPr/>
        </p:nvPicPr>
        <p:blipFill>
          <a:blip r:embed="rId2" cstate="print"/>
          <a:stretch>
            <a:fillRect/>
          </a:stretch>
        </p:blipFill>
        <p:spPr>
          <a:xfrm>
            <a:off x="513567" y="700155"/>
            <a:ext cx="5638800" cy="1271132"/>
          </a:xfrm>
          <a:prstGeom prst="rect">
            <a:avLst/>
          </a:prstGeom>
        </p:spPr>
      </p:pic>
      <p:pic>
        <p:nvPicPr>
          <p:cNvPr id="4" name="Picture 3"/>
          <p:cNvPicPr>
            <a:picLocks noChangeAspect="1"/>
          </p:cNvPicPr>
          <p:nvPr/>
        </p:nvPicPr>
        <p:blipFill>
          <a:blip r:embed="rId3" cstate="print"/>
          <a:stretch>
            <a:fillRect/>
          </a:stretch>
        </p:blipFill>
        <p:spPr>
          <a:xfrm>
            <a:off x="572019" y="2192839"/>
            <a:ext cx="3209925" cy="3238500"/>
          </a:xfrm>
          <a:prstGeom prst="rect">
            <a:avLst/>
          </a:prstGeom>
        </p:spPr>
      </p:pic>
      <p:pic>
        <p:nvPicPr>
          <p:cNvPr id="5" name="Picture 4"/>
          <p:cNvPicPr>
            <a:picLocks noChangeAspect="1"/>
          </p:cNvPicPr>
          <p:nvPr/>
        </p:nvPicPr>
        <p:blipFill>
          <a:blip r:embed="rId4" cstate="print"/>
          <a:stretch>
            <a:fillRect/>
          </a:stretch>
        </p:blipFill>
        <p:spPr>
          <a:xfrm>
            <a:off x="274532" y="5795116"/>
            <a:ext cx="5124450" cy="666750"/>
          </a:xfrm>
          <a:prstGeom prst="rect">
            <a:avLst/>
          </a:prstGeom>
        </p:spPr>
      </p:pic>
      <p:cxnSp>
        <p:nvCxnSpPr>
          <p:cNvPr id="7" name="Straight Connector 6"/>
          <p:cNvCxnSpPr/>
          <p:nvPr/>
        </p:nvCxnSpPr>
        <p:spPr>
          <a:xfrm>
            <a:off x="6300592" y="530559"/>
            <a:ext cx="0" cy="6195918"/>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cstate="print"/>
          <a:stretch>
            <a:fillRect/>
          </a:stretch>
        </p:blipFill>
        <p:spPr>
          <a:xfrm>
            <a:off x="6444974" y="1786654"/>
            <a:ext cx="5565399" cy="3479417"/>
          </a:xfrm>
          <a:prstGeom prst="rect">
            <a:avLst/>
          </a:prstGeom>
        </p:spPr>
      </p:pic>
      <p:pic>
        <p:nvPicPr>
          <p:cNvPr id="9" name="Picture 8"/>
          <p:cNvPicPr>
            <a:picLocks noChangeAspect="1"/>
          </p:cNvPicPr>
          <p:nvPr/>
        </p:nvPicPr>
        <p:blipFill>
          <a:blip r:embed="rId6" cstate="print"/>
          <a:stretch>
            <a:fillRect/>
          </a:stretch>
        </p:blipFill>
        <p:spPr>
          <a:xfrm>
            <a:off x="7793050" y="5460515"/>
            <a:ext cx="2839193" cy="512700"/>
          </a:xfrm>
          <a:prstGeom prst="rect">
            <a:avLst/>
          </a:prstGeom>
        </p:spPr>
      </p:pic>
    </p:spTree>
    <p:extLst>
      <p:ext uri="{BB962C8B-B14F-4D97-AF65-F5344CB8AC3E}">
        <p14:creationId xmlns:p14="http://schemas.microsoft.com/office/powerpoint/2010/main" val="1671253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21286" y="206680"/>
            <a:ext cx="10584494"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Gut microbial associations with healthy variation lie somewhere </a:t>
            </a:r>
          </a:p>
          <a:p>
            <a:r>
              <a:rPr lang="en-US" sz="2400" dirty="0">
                <a:latin typeface="Arial" panose="020B0604020202020204" pitchFamily="34" charset="0"/>
                <a:cs typeface="Arial" panose="020B0604020202020204" pitchFamily="34" charset="0"/>
              </a:rPr>
              <a:t>		   between small and vanishingly small</a:t>
            </a:r>
          </a:p>
        </p:txBody>
      </p:sp>
      <p:pic>
        <p:nvPicPr>
          <p:cNvPr id="3" name="Picture 2"/>
          <p:cNvPicPr>
            <a:picLocks noChangeAspect="1"/>
          </p:cNvPicPr>
          <p:nvPr/>
        </p:nvPicPr>
        <p:blipFill>
          <a:blip r:embed="rId2"/>
          <a:stretch>
            <a:fillRect/>
          </a:stretch>
        </p:blipFill>
        <p:spPr>
          <a:xfrm>
            <a:off x="298082" y="1007369"/>
            <a:ext cx="5726939" cy="2368572"/>
          </a:xfrm>
          <a:prstGeom prst="rect">
            <a:avLst/>
          </a:prstGeom>
        </p:spPr>
      </p:pic>
      <p:pic>
        <p:nvPicPr>
          <p:cNvPr id="5" name="Picture 4"/>
          <p:cNvPicPr>
            <a:picLocks noChangeAspect="1"/>
          </p:cNvPicPr>
          <p:nvPr/>
        </p:nvPicPr>
        <p:blipFill>
          <a:blip r:embed="rId3"/>
          <a:stretch>
            <a:fillRect/>
          </a:stretch>
        </p:blipFill>
        <p:spPr>
          <a:xfrm>
            <a:off x="2645800" y="3432445"/>
            <a:ext cx="2774000" cy="475677"/>
          </a:xfrm>
          <a:prstGeom prst="rect">
            <a:avLst/>
          </a:prstGeom>
        </p:spPr>
      </p:pic>
      <p:pic>
        <p:nvPicPr>
          <p:cNvPr id="6" name="Picture 5"/>
          <p:cNvPicPr>
            <a:picLocks noChangeAspect="1"/>
          </p:cNvPicPr>
          <p:nvPr/>
        </p:nvPicPr>
        <p:blipFill>
          <a:blip r:embed="rId4"/>
          <a:stretch>
            <a:fillRect/>
          </a:stretch>
        </p:blipFill>
        <p:spPr>
          <a:xfrm>
            <a:off x="427230" y="3432445"/>
            <a:ext cx="2218570" cy="366322"/>
          </a:xfrm>
          <a:prstGeom prst="rect">
            <a:avLst/>
          </a:prstGeom>
        </p:spPr>
      </p:pic>
      <p:pic>
        <p:nvPicPr>
          <p:cNvPr id="7" name="Picture 6"/>
          <p:cNvPicPr>
            <a:picLocks noChangeAspect="1"/>
          </p:cNvPicPr>
          <p:nvPr/>
        </p:nvPicPr>
        <p:blipFill>
          <a:blip r:embed="rId5"/>
          <a:stretch>
            <a:fillRect/>
          </a:stretch>
        </p:blipFill>
        <p:spPr>
          <a:xfrm>
            <a:off x="4539641" y="4027256"/>
            <a:ext cx="6545894" cy="2476706"/>
          </a:xfrm>
          <a:prstGeom prst="rect">
            <a:avLst/>
          </a:prstGeom>
        </p:spPr>
      </p:pic>
      <p:cxnSp>
        <p:nvCxnSpPr>
          <p:cNvPr id="9" name="Straight Arrow Connector 8"/>
          <p:cNvCxnSpPr/>
          <p:nvPr/>
        </p:nvCxnSpPr>
        <p:spPr>
          <a:xfrm>
            <a:off x="8398701" y="3538603"/>
            <a:ext cx="876822" cy="1064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659666" y="3538603"/>
            <a:ext cx="538619" cy="1133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3332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1554</TotalTime>
  <Words>996</Words>
  <Application>Microsoft Office PowerPoint</Application>
  <PresentationFormat>Widescreen</PresentationFormat>
  <Paragraphs>253</Paragraphs>
  <Slides>29</Slides>
  <Notes>8</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6" baseType="lpstr">
      <vt:lpstr>ＭＳ Ｐゴシック</vt:lpstr>
      <vt:lpstr>ＭＳ Ｐゴシック</vt:lpstr>
      <vt:lpstr>Arial</vt:lpstr>
      <vt:lpstr>Calibri</vt:lpstr>
      <vt:lpstr>Calibri Light</vt:lpstr>
      <vt:lpstr>Office Theme</vt:lpstr>
      <vt:lpstr>Bitmap Image</vt:lpstr>
      <vt:lpstr>PowerPoint Presentation</vt:lpstr>
      <vt:lpstr>PowerPoint Presentation</vt:lpstr>
      <vt:lpstr>What happens to the microbiome when you change diet?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Participating laboratories</vt:lpstr>
      <vt:lpstr>PowerPoint Presentation</vt:lpstr>
      <vt:lpstr>Multi-Dimensional Scaling plots by extraction kit (Bray-Curtis)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Overall, our data are consistent with kit manufacturer introducing systematic bias </vt:lpstr>
      <vt:lpstr>PowerPoint Presentation</vt:lpstr>
      <vt:lpstr>Microbes run the world!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afodor</dc:creator>
  <cp:lastModifiedBy>afodor</cp:lastModifiedBy>
  <cp:revision>62</cp:revision>
  <dcterms:created xsi:type="dcterms:W3CDTF">2016-06-14T13:35:46Z</dcterms:created>
  <dcterms:modified xsi:type="dcterms:W3CDTF">2016-06-21T07:22:50Z</dcterms:modified>
</cp:coreProperties>
</file>